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48"/>
  </p:notesMasterIdLst>
  <p:sldIdLst>
    <p:sldId id="256" r:id="rId3"/>
    <p:sldId id="307" r:id="rId4"/>
    <p:sldId id="257" r:id="rId5"/>
    <p:sldId id="290" r:id="rId6"/>
    <p:sldId id="260" r:id="rId7"/>
    <p:sldId id="300" r:id="rId8"/>
    <p:sldId id="301" r:id="rId9"/>
    <p:sldId id="308" r:id="rId10"/>
    <p:sldId id="264" r:id="rId11"/>
    <p:sldId id="292" r:id="rId12"/>
    <p:sldId id="266" r:id="rId13"/>
    <p:sldId id="302" r:id="rId14"/>
    <p:sldId id="293" r:id="rId15"/>
    <p:sldId id="267" r:id="rId16"/>
    <p:sldId id="268" r:id="rId17"/>
    <p:sldId id="309" r:id="rId18"/>
    <p:sldId id="294" r:id="rId19"/>
    <p:sldId id="269" r:id="rId20"/>
    <p:sldId id="270" r:id="rId21"/>
    <p:sldId id="271" r:id="rId22"/>
    <p:sldId id="272" r:id="rId23"/>
    <p:sldId id="273" r:id="rId24"/>
    <p:sldId id="274" r:id="rId25"/>
    <p:sldId id="295" r:id="rId26"/>
    <p:sldId id="275" r:id="rId27"/>
    <p:sldId id="277" r:id="rId28"/>
    <p:sldId id="296" r:id="rId29"/>
    <p:sldId id="278" r:id="rId30"/>
    <p:sldId id="279" r:id="rId31"/>
    <p:sldId id="280" r:id="rId32"/>
    <p:sldId id="297" r:id="rId33"/>
    <p:sldId id="281" r:id="rId34"/>
    <p:sldId id="304" r:id="rId35"/>
    <p:sldId id="303" r:id="rId36"/>
    <p:sldId id="298" r:id="rId37"/>
    <p:sldId id="282" r:id="rId38"/>
    <p:sldId id="305" r:id="rId39"/>
    <p:sldId id="283" r:id="rId40"/>
    <p:sldId id="284" r:id="rId41"/>
    <p:sldId id="285" r:id="rId42"/>
    <p:sldId id="306" r:id="rId43"/>
    <p:sldId id="287" r:id="rId44"/>
    <p:sldId id="310" r:id="rId45"/>
    <p:sldId id="299" r:id="rId46"/>
    <p:sldId id="289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 snapToGrid="0">
      <p:cViewPr>
        <p:scale>
          <a:sx n="78" d="100"/>
          <a:sy n="78" d="100"/>
        </p:scale>
        <p:origin x="-114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760836-EAE0-459C-B304-13920C5AEE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77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9A0BCEF-7AB0-4F5C-9F5F-3BDD5AB08D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0E71D-4099-408C-8AD0-A67B9E8464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7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376E5-1478-41C2-9ACE-6AA2D4CC08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79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476E2F4-71CC-409C-8C3A-F393953EA0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4484E-F964-432A-994D-BFC7D376CA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67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063FB-D91E-415B-BA0E-C94F5F00BD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90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66891-DABD-4C50-AECB-86164B31DE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30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27240-31B7-4A5A-BFFE-7EE050626C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66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76D6C-32DF-4A2D-A4D2-E6BA237506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97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30368-61B7-43ED-9992-8642D274C3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87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6EBC8-102E-48B9-8DEE-4F6C7200F5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1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845D0-93F1-4F58-9B4D-1D797E8499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08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ABC82-F22A-4B4E-9B90-75E4E3D171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38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E1EBB-070A-4761-B6D2-BFC9168C7A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55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91754-56B0-4977-ACBE-711F93A877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9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0D041-CB17-4A3E-AAD7-EC9329765F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1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613BD-A682-4C5E-B557-A1DA84F0EE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3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60C10-377A-4E4A-8B00-005238D81B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22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AFD12-6735-4E7C-90A7-85C2CEE9C7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3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031E2-FFF1-42E2-B601-CE0A1F3868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9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A80F1-0417-4E87-A49C-C86022CD50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5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21152-8407-48D9-9F4B-BE8C735BE7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0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9ADC78-FF87-4638-859B-607FC5EEB79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00843D-045C-49FE-B3B5-9ED9F688E6E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v.gov.ua/apex/f?p=111:LOGIN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5974"/>
            <a:ext cx="9144000" cy="6282813"/>
          </a:xfrm>
        </p:spPr>
        <p:txBody>
          <a:bodyPr/>
          <a:lstStyle/>
          <a:p>
            <a:pPr algn="ctr"/>
            <a:r>
              <a:rPr lang="uk-UA" sz="2800" dirty="0"/>
              <a:t>Українська бібліотечна </a:t>
            </a:r>
            <a:r>
              <a:rPr lang="uk-UA" sz="2800" dirty="0" smtClean="0"/>
              <a:t>асоціація</a:t>
            </a:r>
            <a:br>
              <a:rPr lang="uk-UA" sz="2800" dirty="0" smtClean="0"/>
            </a:b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4000" dirty="0"/>
              <a:t>Цикл </a:t>
            </a:r>
            <a:r>
              <a:rPr lang="uk-UA" sz="4000" dirty="0" err="1" smtClean="0"/>
              <a:t>вебінарів</a:t>
            </a: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>«Бібліотека </a:t>
            </a:r>
            <a:r>
              <a:rPr lang="uk-UA" sz="4000" dirty="0"/>
              <a:t>і виборчий </a:t>
            </a:r>
            <a:r>
              <a:rPr lang="uk-UA" sz="4000" dirty="0" smtClean="0"/>
              <a:t>процес»</a:t>
            </a:r>
            <a:br>
              <a:rPr lang="uk-UA" sz="4000" dirty="0" smtClean="0"/>
            </a:br>
            <a:r>
              <a:rPr lang="uk-UA" sz="4000" dirty="0"/>
              <a:t/>
            </a:r>
            <a:br>
              <a:rPr lang="uk-UA" sz="4000" dirty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/>
              <a:t/>
            </a:r>
            <a:br>
              <a:rPr lang="uk-UA" sz="4000" dirty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 smtClean="0"/>
              <a:t>2014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/>
              <a:t>Вибори народних депутатів України. 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Загальні </a:t>
            </a:r>
            <a:r>
              <a:rPr lang="uk-UA" sz="2800" dirty="0"/>
              <a:t>положення</a:t>
            </a:r>
            <a:endParaRPr lang="uk-UA" sz="3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8"/>
            <a:ext cx="8784201" cy="5093776"/>
          </a:xfrm>
        </p:spPr>
        <p:txBody>
          <a:bodyPr/>
          <a:lstStyle/>
          <a:p>
            <a:endParaRPr lang="uk-UA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26" y="1533832"/>
            <a:ext cx="8849569" cy="517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5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/>
              <a:t>Вибори народних депутатів України. </a:t>
            </a:r>
            <a:br>
              <a:rPr lang="uk-UA" sz="2800" dirty="0"/>
            </a:br>
            <a:r>
              <a:rPr lang="uk-UA" sz="2800" dirty="0"/>
              <a:t>Загальні положення</a:t>
            </a: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7"/>
            <a:ext cx="8784201" cy="4704735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Вибори </a:t>
            </a:r>
            <a:r>
              <a:rPr lang="uk-UA" dirty="0" smtClean="0">
                <a:solidFill>
                  <a:schemeClr val="tx1"/>
                </a:solidFill>
              </a:rPr>
              <a:t>народних депутатів </a:t>
            </a:r>
            <a:r>
              <a:rPr lang="uk-UA" dirty="0">
                <a:solidFill>
                  <a:schemeClr val="tx1"/>
                </a:solidFill>
              </a:rPr>
              <a:t>України є </a:t>
            </a:r>
            <a:r>
              <a:rPr lang="uk-UA" b="1" dirty="0" smtClean="0">
                <a:solidFill>
                  <a:srgbClr val="C00000"/>
                </a:solidFill>
              </a:rPr>
              <a:t>загальнодержавними</a:t>
            </a:r>
          </a:p>
          <a:p>
            <a:r>
              <a:rPr lang="uk-UA" dirty="0" smtClean="0"/>
              <a:t>Народні </a:t>
            </a:r>
            <a:r>
              <a:rPr lang="uk-UA" dirty="0"/>
              <a:t>депутати України обираються громадянами України на основі загального, рівного і прямого виборчого права шляхом таємного </a:t>
            </a:r>
            <a:r>
              <a:rPr lang="uk-UA" dirty="0" smtClean="0"/>
              <a:t>голосування </a:t>
            </a:r>
            <a:r>
              <a:rPr lang="uk-UA" b="1" dirty="0" smtClean="0">
                <a:solidFill>
                  <a:srgbClr val="C00000"/>
                </a:solidFill>
              </a:rPr>
              <a:t>строком </a:t>
            </a:r>
            <a:r>
              <a:rPr lang="uk-UA" b="1" dirty="0">
                <a:solidFill>
                  <a:srgbClr val="C00000"/>
                </a:solidFill>
              </a:rPr>
              <a:t>на п'ять </a:t>
            </a:r>
            <a:r>
              <a:rPr lang="uk-UA" b="1" dirty="0" smtClean="0">
                <a:solidFill>
                  <a:srgbClr val="C00000"/>
                </a:solidFill>
              </a:rPr>
              <a:t>років</a:t>
            </a:r>
            <a:endParaRPr lang="uk-UA" b="1" dirty="0">
              <a:solidFill>
                <a:srgbClr val="C00000"/>
              </a:solidFill>
            </a:endParaRPr>
          </a:p>
          <a:p>
            <a:r>
              <a:rPr lang="uk-UA" b="1" dirty="0">
                <a:solidFill>
                  <a:srgbClr val="C00000"/>
                </a:solidFill>
              </a:rPr>
              <a:t>Кількісний склад </a:t>
            </a:r>
            <a:r>
              <a:rPr lang="uk-UA" dirty="0"/>
              <a:t>Верховної Ради України </a:t>
            </a:r>
            <a:r>
              <a:rPr lang="uk-UA" dirty="0" smtClean="0"/>
              <a:t>- </a:t>
            </a:r>
            <a:r>
              <a:rPr lang="uk-UA" dirty="0"/>
              <a:t>450 </a:t>
            </a:r>
            <a:r>
              <a:rPr lang="uk-UA" dirty="0" smtClean="0"/>
              <a:t>депутатів</a:t>
            </a:r>
            <a:endParaRPr lang="uk-UA" dirty="0">
              <a:solidFill>
                <a:schemeClr val="tx1"/>
              </a:solidFill>
            </a:endParaRPr>
          </a:p>
          <a:p>
            <a:r>
              <a:rPr lang="uk-UA" b="1" dirty="0" smtClean="0">
                <a:solidFill>
                  <a:srgbClr val="C00000"/>
                </a:solidFill>
              </a:rPr>
              <a:t>Виборча система </a:t>
            </a:r>
            <a:r>
              <a:rPr lang="uk-UA" dirty="0" smtClean="0">
                <a:solidFill>
                  <a:schemeClr val="tx1"/>
                </a:solidFill>
              </a:rPr>
              <a:t>- </a:t>
            </a:r>
            <a:r>
              <a:rPr lang="uk-UA" dirty="0" smtClean="0"/>
              <a:t>змішана </a:t>
            </a:r>
            <a:r>
              <a:rPr lang="uk-UA" dirty="0"/>
              <a:t>(</a:t>
            </a:r>
            <a:r>
              <a:rPr lang="uk-UA" dirty="0" smtClean="0"/>
              <a:t>пропорційно-мажоритарна)</a:t>
            </a:r>
          </a:p>
          <a:p>
            <a:pPr lvl="1"/>
            <a:r>
              <a:rPr lang="uk-UA" dirty="0" smtClean="0"/>
              <a:t>225 депутатів – від партій</a:t>
            </a:r>
          </a:p>
          <a:p>
            <a:pPr lvl="1"/>
            <a:r>
              <a:rPr lang="uk-UA" dirty="0" smtClean="0"/>
              <a:t>225 </a:t>
            </a:r>
            <a:r>
              <a:rPr lang="uk-UA" dirty="0" err="1" smtClean="0"/>
              <a:t>депутатів-мажоритарників</a:t>
            </a:r>
            <a:endParaRPr lang="uk-UA" dirty="0" smtClean="0"/>
          </a:p>
          <a:p>
            <a:endParaRPr lang="uk-UA" sz="800" b="1" dirty="0">
              <a:solidFill>
                <a:srgbClr val="C00000"/>
              </a:solidFill>
            </a:endParaRPr>
          </a:p>
          <a:p>
            <a:endParaRPr lang="uk-UA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84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/>
              <a:t>Вибори народних депутатів України. </a:t>
            </a:r>
            <a:br>
              <a:rPr lang="uk-UA" sz="2800" dirty="0"/>
            </a:br>
            <a:r>
              <a:rPr lang="uk-UA" sz="2800" dirty="0"/>
              <a:t>Загальні положення</a:t>
            </a: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7"/>
            <a:ext cx="8784201" cy="4704735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Види виборів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чергові</a:t>
            </a:r>
            <a:r>
              <a:rPr lang="uk-UA" dirty="0" smtClean="0"/>
              <a:t> – закінчення конституційного строку повноважень Верховної Ради – не потребують спеціальних рішень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позачергові</a:t>
            </a:r>
            <a:r>
              <a:rPr lang="uk-UA" dirty="0" smtClean="0"/>
              <a:t> – дострокове </a:t>
            </a:r>
            <a:r>
              <a:rPr lang="uk-UA" dirty="0"/>
              <a:t>припинення повноважень Верховної Ради </a:t>
            </a:r>
            <a:r>
              <a:rPr lang="uk-UA" dirty="0" smtClean="0"/>
              <a:t>– призначаються </a:t>
            </a:r>
            <a:r>
              <a:rPr lang="uk-UA" dirty="0"/>
              <a:t>Президентом </a:t>
            </a:r>
            <a:endParaRPr lang="uk-UA" dirty="0" smtClean="0"/>
          </a:p>
          <a:p>
            <a:r>
              <a:rPr lang="uk-UA" b="1" dirty="0" smtClean="0">
                <a:solidFill>
                  <a:srgbClr val="C00000"/>
                </a:solidFill>
              </a:rPr>
              <a:t>повторні </a:t>
            </a:r>
            <a:r>
              <a:rPr lang="uk-UA" dirty="0" smtClean="0"/>
              <a:t>– визнання </a:t>
            </a:r>
            <a:r>
              <a:rPr lang="uk-UA" dirty="0"/>
              <a:t>виборів депутатів в </a:t>
            </a:r>
            <a:r>
              <a:rPr lang="uk-UA" dirty="0" smtClean="0"/>
              <a:t>одномандатному окрузі </a:t>
            </a:r>
            <a:r>
              <a:rPr lang="uk-UA" dirty="0"/>
              <a:t>окрузі такими, що не </a:t>
            </a:r>
            <a:r>
              <a:rPr lang="uk-UA" dirty="0" smtClean="0"/>
              <a:t>відбулися – призначаються ЦВК</a:t>
            </a:r>
          </a:p>
          <a:p>
            <a:pPr lvl="1"/>
            <a:r>
              <a:rPr lang="uk-UA" b="1" dirty="0" smtClean="0">
                <a:solidFill>
                  <a:srgbClr val="C00000"/>
                </a:solidFill>
              </a:rPr>
              <a:t>проміжні</a:t>
            </a:r>
            <a:r>
              <a:rPr lang="uk-UA" dirty="0" smtClean="0"/>
              <a:t> – дострокове припинення </a:t>
            </a:r>
            <a:r>
              <a:rPr lang="uk-UA" dirty="0"/>
              <a:t>повноважень депутата, обраного в одномандатному </a:t>
            </a:r>
            <a:r>
              <a:rPr lang="uk-UA" dirty="0" smtClean="0"/>
              <a:t>окрузі – призначаються </a:t>
            </a:r>
            <a:r>
              <a:rPr lang="uk-UA" dirty="0"/>
              <a:t>ЦВК</a:t>
            </a:r>
          </a:p>
          <a:p>
            <a:endParaRPr lang="uk-UA" sz="1800" dirty="0"/>
          </a:p>
          <a:p>
            <a:endParaRPr lang="uk-UA" sz="800" b="1" dirty="0">
              <a:solidFill>
                <a:srgbClr val="C00000"/>
              </a:solidFill>
            </a:endParaRPr>
          </a:p>
          <a:p>
            <a:endParaRPr lang="uk-UA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0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1259194"/>
          </a:xfrm>
        </p:spPr>
        <p:txBody>
          <a:bodyPr/>
          <a:lstStyle/>
          <a:p>
            <a:pPr lvl="0" algn="ctr"/>
            <a:r>
              <a:rPr lang="uk-UA" sz="2800" dirty="0" err="1" smtClean="0">
                <a:solidFill>
                  <a:schemeClr val="tx1"/>
                </a:solidFill>
              </a:rPr>
              <a:t>Суб</a:t>
            </a:r>
            <a:r>
              <a:rPr lang="ru-RU" sz="2800" dirty="0" smtClean="0">
                <a:solidFill>
                  <a:schemeClr val="tx1"/>
                </a:solidFill>
              </a:rPr>
              <a:t>’</a:t>
            </a:r>
            <a:r>
              <a:rPr lang="uk-UA" sz="2800" dirty="0" err="1" smtClean="0">
                <a:solidFill>
                  <a:schemeClr val="tx1"/>
                </a:solidFill>
              </a:rPr>
              <a:t>єкти</a:t>
            </a:r>
            <a:r>
              <a:rPr lang="uk-UA" sz="2800" dirty="0" smtClean="0">
                <a:solidFill>
                  <a:schemeClr val="tx1"/>
                </a:solidFill>
              </a:rPr>
              <a:t> та етапи виборчого процесу </a:t>
            </a:r>
            <a:br>
              <a:rPr lang="uk-UA" sz="2800" dirty="0" smtClean="0">
                <a:solidFill>
                  <a:schemeClr val="tx1"/>
                </a:solidFill>
              </a:rPr>
            </a:br>
            <a:r>
              <a:rPr lang="uk-UA" sz="2800" dirty="0" smtClean="0">
                <a:solidFill>
                  <a:schemeClr val="tx1"/>
                </a:solidFill>
              </a:rPr>
              <a:t>виборів народних депутатів України</a:t>
            </a:r>
            <a:br>
              <a:rPr lang="uk-UA" sz="2800" dirty="0" smtClean="0">
                <a:solidFill>
                  <a:schemeClr val="tx1"/>
                </a:solidFill>
              </a:rPr>
            </a:b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681316"/>
            <a:ext cx="8784201" cy="4444848"/>
          </a:xfrm>
        </p:spPr>
        <p:txBody>
          <a:bodyPr/>
          <a:lstStyle/>
          <a:p>
            <a:endParaRPr lang="uk-UA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6348"/>
            <a:ext cx="9144000" cy="547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7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 err="1"/>
              <a:t>Суб</a:t>
            </a:r>
            <a:r>
              <a:rPr lang="ru-RU" sz="2800" dirty="0"/>
              <a:t>’</a:t>
            </a:r>
            <a:r>
              <a:rPr lang="uk-UA" sz="2800" dirty="0" err="1"/>
              <a:t>єкти</a:t>
            </a:r>
            <a:r>
              <a:rPr lang="uk-UA" sz="2800" dirty="0"/>
              <a:t> та етапи виборчого </a:t>
            </a:r>
            <a:r>
              <a:rPr lang="uk-UA" sz="2800" dirty="0" smtClean="0"/>
              <a:t>процесу</a:t>
            </a:r>
            <a:br>
              <a:rPr lang="uk-UA" sz="2800" dirty="0" smtClean="0"/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768097"/>
            <a:ext cx="8784201" cy="4969026"/>
          </a:xfrm>
        </p:spPr>
        <p:txBody>
          <a:bodyPr/>
          <a:lstStyle/>
          <a:p>
            <a:pPr marL="0" indent="0">
              <a:buNone/>
            </a:pPr>
            <a:r>
              <a:rPr lang="uk-UA" sz="2200" b="1" dirty="0">
                <a:solidFill>
                  <a:schemeClr val="tx1"/>
                </a:solidFill>
              </a:rPr>
              <a:t>Виборчий </a:t>
            </a:r>
            <a:r>
              <a:rPr lang="uk-UA" sz="2200" b="1" dirty="0" smtClean="0">
                <a:solidFill>
                  <a:schemeClr val="tx1"/>
                </a:solidFill>
              </a:rPr>
              <a:t>процес – </a:t>
            </a:r>
            <a:r>
              <a:rPr lang="uk-UA" sz="2200" dirty="0" smtClean="0">
                <a:solidFill>
                  <a:schemeClr val="tx1"/>
                </a:solidFill>
              </a:rPr>
              <a:t>здійснення </a:t>
            </a:r>
            <a:r>
              <a:rPr lang="uk-UA" sz="2200" dirty="0">
                <a:solidFill>
                  <a:schemeClr val="tx1"/>
                </a:solidFill>
              </a:rPr>
              <a:t>суб’єктами виборчого процесу виборчих процедур, передбачених Законом </a:t>
            </a:r>
            <a:r>
              <a:rPr lang="uk-UA" sz="2200" dirty="0" smtClean="0">
                <a:solidFill>
                  <a:schemeClr val="tx1"/>
                </a:solidFill>
              </a:rPr>
              <a:t>України «Про </a:t>
            </a:r>
            <a:r>
              <a:rPr lang="uk-UA" sz="2200" dirty="0">
                <a:solidFill>
                  <a:schemeClr val="tx1"/>
                </a:solidFill>
              </a:rPr>
              <a:t>вибори </a:t>
            </a:r>
            <a:r>
              <a:rPr lang="uk-UA" sz="2200" dirty="0" smtClean="0">
                <a:solidFill>
                  <a:schemeClr val="tx1"/>
                </a:solidFill>
              </a:rPr>
              <a:t>народних депутатів України»</a:t>
            </a:r>
          </a:p>
          <a:p>
            <a:pPr marL="0" indent="0">
              <a:buNone/>
            </a:pPr>
            <a:endParaRPr lang="uk-UA" sz="2200" dirty="0"/>
          </a:p>
          <a:p>
            <a:pPr marL="0" indent="0">
              <a:buNone/>
            </a:pPr>
            <a:r>
              <a:rPr lang="uk-UA" sz="2200" b="1" dirty="0" err="1">
                <a:solidFill>
                  <a:schemeClr val="tx1"/>
                </a:solidFill>
              </a:rPr>
              <a:t>Суб</a:t>
            </a:r>
            <a:r>
              <a:rPr lang="ru-RU" sz="2200" b="1" dirty="0">
                <a:solidFill>
                  <a:schemeClr val="tx1"/>
                </a:solidFill>
              </a:rPr>
              <a:t>’</a:t>
            </a:r>
            <a:r>
              <a:rPr lang="uk-UA" sz="2200" b="1" dirty="0" err="1">
                <a:solidFill>
                  <a:schemeClr val="tx1"/>
                </a:solidFill>
              </a:rPr>
              <a:t>єкти</a:t>
            </a:r>
            <a:r>
              <a:rPr lang="uk-UA" sz="2200" b="1" dirty="0">
                <a:solidFill>
                  <a:schemeClr val="tx1"/>
                </a:solidFill>
              </a:rPr>
              <a:t> виборчого </a:t>
            </a:r>
            <a:r>
              <a:rPr lang="uk-UA" sz="2200" b="1" dirty="0" smtClean="0">
                <a:solidFill>
                  <a:schemeClr val="tx1"/>
                </a:solidFill>
              </a:rPr>
              <a:t>процесу</a:t>
            </a:r>
          </a:p>
          <a:p>
            <a:r>
              <a:rPr lang="uk-UA" sz="2200" dirty="0" smtClean="0">
                <a:solidFill>
                  <a:schemeClr val="tx1"/>
                </a:solidFill>
              </a:rPr>
              <a:t>виборець</a:t>
            </a:r>
          </a:p>
          <a:p>
            <a:r>
              <a:rPr lang="uk-UA" sz="2200" dirty="0">
                <a:solidFill>
                  <a:schemeClr val="tx1"/>
                </a:solidFill>
              </a:rPr>
              <a:t>виборча </a:t>
            </a:r>
            <a:r>
              <a:rPr lang="uk-UA" sz="2200" dirty="0" smtClean="0">
                <a:solidFill>
                  <a:schemeClr val="tx1"/>
                </a:solidFill>
              </a:rPr>
              <a:t>комісія</a:t>
            </a:r>
          </a:p>
          <a:p>
            <a:r>
              <a:rPr lang="uk-UA" sz="2200" dirty="0">
                <a:solidFill>
                  <a:schemeClr val="tx1"/>
                </a:solidFill>
              </a:rPr>
              <a:t>кандидат </a:t>
            </a:r>
            <a:r>
              <a:rPr lang="uk-UA" sz="2200" dirty="0" smtClean="0">
                <a:solidFill>
                  <a:schemeClr val="tx1"/>
                </a:solidFill>
              </a:rPr>
              <a:t>у народні депутати України</a:t>
            </a:r>
          </a:p>
          <a:p>
            <a:r>
              <a:rPr lang="uk-UA" sz="2200" dirty="0">
                <a:solidFill>
                  <a:schemeClr val="tx1"/>
                </a:solidFill>
              </a:rPr>
              <a:t>партія, яка висунула </a:t>
            </a:r>
            <a:r>
              <a:rPr lang="uk-UA" sz="2200" dirty="0" smtClean="0">
                <a:solidFill>
                  <a:schemeClr val="tx1"/>
                </a:solidFill>
              </a:rPr>
              <a:t>кандидата</a:t>
            </a:r>
          </a:p>
          <a:p>
            <a:r>
              <a:rPr lang="uk-UA" sz="2200" dirty="0">
                <a:solidFill>
                  <a:schemeClr val="tx1"/>
                </a:solidFill>
              </a:rPr>
              <a:t>офіційний </a:t>
            </a:r>
            <a:r>
              <a:rPr lang="uk-UA" sz="2200" dirty="0" smtClean="0">
                <a:solidFill>
                  <a:schemeClr val="tx1"/>
                </a:solidFill>
              </a:rPr>
              <a:t>спостерігач</a:t>
            </a:r>
          </a:p>
          <a:p>
            <a:pPr lvl="1"/>
            <a:r>
              <a:rPr lang="uk-UA" sz="2200" dirty="0" smtClean="0">
                <a:ea typeface="+mn-ea"/>
              </a:rPr>
              <a:t>від партії</a:t>
            </a:r>
          </a:p>
          <a:p>
            <a:pPr lvl="2"/>
            <a:r>
              <a:rPr lang="uk-UA" sz="2200" dirty="0" smtClean="0">
                <a:solidFill>
                  <a:schemeClr val="tx1"/>
                </a:solidFill>
                <a:ea typeface="+mn-ea"/>
              </a:rPr>
              <a:t>від кандидата </a:t>
            </a:r>
            <a:r>
              <a:rPr lang="uk-UA" sz="2200" dirty="0"/>
              <a:t>в одномандатному окрузі</a:t>
            </a:r>
            <a:endParaRPr lang="uk-UA" sz="2200" dirty="0" smtClean="0">
              <a:solidFill>
                <a:schemeClr val="tx1"/>
              </a:solidFill>
              <a:ea typeface="+mn-ea"/>
            </a:endParaRPr>
          </a:p>
          <a:p>
            <a:pPr lvl="3"/>
            <a:r>
              <a:rPr lang="uk-UA" sz="2200" dirty="0" smtClean="0">
                <a:ea typeface="+mn-ea"/>
              </a:rPr>
              <a:t>від громадської організації</a:t>
            </a:r>
            <a:endParaRPr lang="uk-UA" sz="2200" dirty="0">
              <a:solidFill>
                <a:schemeClr val="tx1"/>
              </a:solidFill>
              <a:ea typeface="+mn-ea"/>
            </a:endParaRPr>
          </a:p>
          <a:p>
            <a:endParaRPr lang="uk-UA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28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Суб</a:t>
            </a:r>
            <a:r>
              <a:rPr lang="ru-RU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’</a:t>
            </a:r>
            <a:r>
              <a:rPr lang="uk-UA" sz="2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єкти</a:t>
            </a:r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та етапи виборчого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процесу</a:t>
            </a:r>
            <a: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752168"/>
            <a:ext cx="8784201" cy="4984955"/>
          </a:xfrm>
        </p:spPr>
        <p:txBody>
          <a:bodyPr/>
          <a:lstStyle/>
          <a:p>
            <a:pPr marL="0" indent="0">
              <a:buNone/>
            </a:pPr>
            <a:r>
              <a:rPr lang="ru-RU" sz="2200" b="1" dirty="0" err="1">
                <a:solidFill>
                  <a:schemeClr val="tx1"/>
                </a:solidFill>
              </a:rPr>
              <a:t>Етапи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виборчого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uk-UA" sz="2200" b="1" dirty="0">
                <a:solidFill>
                  <a:schemeClr val="tx1"/>
                </a:solidFill>
              </a:rPr>
              <a:t>процесу </a:t>
            </a:r>
            <a:endParaRPr lang="uk-UA" sz="2200" b="1" dirty="0" smtClean="0">
              <a:solidFill>
                <a:schemeClr val="tx1"/>
              </a:solidFill>
            </a:endParaRPr>
          </a:p>
          <a:p>
            <a:pPr lvl="0"/>
            <a:r>
              <a:rPr lang="uk-UA" sz="2200" dirty="0"/>
              <a:t>висування кандидатів у </a:t>
            </a:r>
            <a:r>
              <a:rPr lang="uk-UA" sz="2200" dirty="0" smtClean="0"/>
              <a:t>депутати</a:t>
            </a:r>
            <a:endParaRPr lang="uk-UA" sz="2200" dirty="0"/>
          </a:p>
          <a:p>
            <a:pPr lvl="0"/>
            <a:r>
              <a:rPr lang="uk-UA" sz="2200" dirty="0"/>
              <a:t>утворення виборчих комісій (крім Центральної виборчої комісії</a:t>
            </a:r>
            <a:r>
              <a:rPr lang="uk-UA" sz="2200" dirty="0" smtClean="0"/>
              <a:t>)</a:t>
            </a:r>
            <a:endParaRPr lang="uk-UA" sz="2200" dirty="0"/>
          </a:p>
          <a:p>
            <a:pPr lvl="0"/>
            <a:r>
              <a:rPr lang="uk-UA" sz="2200" dirty="0"/>
              <a:t>реєстрація кандидатів у </a:t>
            </a:r>
            <a:r>
              <a:rPr lang="uk-UA" sz="2200" dirty="0" smtClean="0"/>
              <a:t>депутати</a:t>
            </a:r>
            <a:endParaRPr lang="uk-UA" sz="2200" dirty="0"/>
          </a:p>
          <a:p>
            <a:pPr lvl="0"/>
            <a:r>
              <a:rPr lang="uk-UA" sz="2200" dirty="0"/>
              <a:t>проведення передвиборної </a:t>
            </a:r>
            <a:r>
              <a:rPr lang="uk-UA" sz="2200" dirty="0" smtClean="0"/>
              <a:t>агітації</a:t>
            </a:r>
            <a:endParaRPr lang="uk-UA" sz="2200" dirty="0"/>
          </a:p>
          <a:p>
            <a:pPr lvl="0"/>
            <a:r>
              <a:rPr lang="uk-UA" sz="2200" dirty="0"/>
              <a:t>утворення спеціальних виборчих дільниць, що існують на тимчасовій </a:t>
            </a:r>
            <a:r>
              <a:rPr lang="uk-UA" sz="2200" dirty="0" smtClean="0"/>
              <a:t>основі</a:t>
            </a:r>
            <a:endParaRPr lang="uk-UA" sz="2200" dirty="0"/>
          </a:p>
          <a:p>
            <a:pPr lvl="0"/>
            <a:r>
              <a:rPr lang="uk-UA" sz="2200" dirty="0"/>
              <a:t>складання списків виборців, їх перевірка та </a:t>
            </a:r>
            <a:r>
              <a:rPr lang="uk-UA" sz="2200" dirty="0" smtClean="0"/>
              <a:t>уточнення</a:t>
            </a:r>
            <a:endParaRPr lang="uk-UA" sz="2200" dirty="0"/>
          </a:p>
          <a:p>
            <a:pPr lvl="0"/>
            <a:r>
              <a:rPr lang="uk-UA" sz="2200" dirty="0" smtClean="0"/>
              <a:t>голосування</a:t>
            </a:r>
            <a:endParaRPr lang="uk-UA" sz="2200" dirty="0"/>
          </a:p>
          <a:p>
            <a:pPr lvl="0"/>
            <a:r>
              <a:rPr lang="uk-UA" sz="2200" dirty="0"/>
              <a:t>підрахунок голосів виборців та встановлення підсумків </a:t>
            </a:r>
            <a:r>
              <a:rPr lang="uk-UA" sz="2200" dirty="0" smtClean="0"/>
              <a:t>голосування</a:t>
            </a:r>
            <a:endParaRPr lang="uk-UA" sz="2200" dirty="0"/>
          </a:p>
          <a:p>
            <a:pPr lvl="2"/>
            <a:r>
              <a:rPr lang="uk-UA" sz="2200" dirty="0" smtClean="0"/>
              <a:t>встановлення </a:t>
            </a:r>
            <a:r>
              <a:rPr lang="uk-UA" sz="2200" dirty="0"/>
              <a:t>результатів виборів депутатів та їх офіційне </a:t>
            </a:r>
            <a:r>
              <a:rPr lang="uk-UA" sz="2200" dirty="0" smtClean="0"/>
              <a:t>оприлюднення</a:t>
            </a:r>
            <a:endParaRPr lang="uk-UA" sz="2200" dirty="0"/>
          </a:p>
          <a:p>
            <a:pPr lvl="4"/>
            <a:r>
              <a:rPr lang="uk-UA" sz="2200" dirty="0"/>
              <a:t>припинення повноважень окружних та дільничних виборчих комісій </a:t>
            </a:r>
            <a:endParaRPr lang="uk-UA" sz="2200" dirty="0" smtClean="0"/>
          </a:p>
        </p:txBody>
      </p:sp>
    </p:spTree>
    <p:extLst>
      <p:ext uri="{BB962C8B-B14F-4D97-AF65-F5344CB8AC3E}">
        <p14:creationId xmlns:p14="http://schemas.microsoft.com/office/powerpoint/2010/main" val="401830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Суб</a:t>
            </a:r>
            <a:r>
              <a:rPr lang="ru-RU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’</a:t>
            </a:r>
            <a:r>
              <a:rPr lang="uk-UA" sz="2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єкти</a:t>
            </a:r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та етапи виборчого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процесу</a:t>
            </a:r>
            <a: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752168"/>
            <a:ext cx="8784201" cy="4984955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Етапи</a:t>
            </a:r>
            <a:r>
              <a:rPr lang="ru-RU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виборчого</a:t>
            </a:r>
            <a:r>
              <a:rPr lang="ru-RU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процесу </a:t>
            </a:r>
            <a:endParaRPr lang="uk-UA" sz="28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uk-UA" sz="28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uk-UA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Додатково за потреби</a:t>
            </a:r>
          </a:p>
          <a:p>
            <a:pPr lvl="0"/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повторне голосування;</a:t>
            </a:r>
          </a:p>
          <a:p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підрахунок голосів виборців та встановлення підсумків повторного голосування і результатів виборів 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народних депутатів </a:t>
            </a:r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України та їх офіційне оголошення</a:t>
            </a:r>
          </a:p>
          <a:p>
            <a:endParaRPr lang="uk-UA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72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1126459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Права громадян України як виборців</a:t>
            </a:r>
            <a:br>
              <a:rPr lang="uk-UA" sz="2800" dirty="0" smtClean="0">
                <a:solidFill>
                  <a:schemeClr val="tx1"/>
                </a:solidFill>
              </a:rPr>
            </a:br>
            <a:r>
              <a:rPr lang="uk-UA" sz="2800" dirty="0"/>
              <a:t>у виборах народних </a:t>
            </a:r>
            <a:r>
              <a:rPr lang="uk-UA" sz="2800" dirty="0" smtClean="0"/>
              <a:t>депутатів України</a:t>
            </a:r>
            <a:br>
              <a:rPr lang="uk-UA" sz="2800" dirty="0" smtClean="0"/>
            </a:br>
            <a:endParaRPr lang="uk-UA" sz="3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2020528"/>
            <a:ext cx="8784201" cy="4105635"/>
          </a:xfrm>
        </p:spPr>
        <p:txBody>
          <a:bodyPr/>
          <a:lstStyle/>
          <a:p>
            <a:endParaRPr lang="uk-UA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362"/>
            <a:ext cx="9143999" cy="558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8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Права громадян України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як виборців</a:t>
            </a:r>
            <a:b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7"/>
            <a:ext cx="8784201" cy="4704735"/>
          </a:xfrm>
        </p:spPr>
        <p:txBody>
          <a:bodyPr/>
          <a:lstStyle/>
          <a:p>
            <a:pPr marL="0" indent="0">
              <a:buNone/>
            </a:pPr>
            <a:r>
              <a:rPr lang="uk-UA" sz="2200" b="1" dirty="0" smtClean="0">
                <a:solidFill>
                  <a:schemeClr val="tx1"/>
                </a:solidFill>
              </a:rPr>
              <a:t>Хто може брати участь у виборах</a:t>
            </a:r>
          </a:p>
          <a:p>
            <a:pPr lvl="0"/>
            <a:r>
              <a:rPr lang="uk-UA" sz="2200" dirty="0" smtClean="0">
                <a:solidFill>
                  <a:schemeClr val="tx1"/>
                </a:solidFill>
              </a:rPr>
              <a:t>громадяни </a:t>
            </a:r>
            <a:r>
              <a:rPr lang="uk-UA" sz="2200" dirty="0">
                <a:solidFill>
                  <a:schemeClr val="tx1"/>
                </a:solidFill>
              </a:rPr>
              <a:t>України </a:t>
            </a:r>
            <a:endParaRPr lang="uk-UA" sz="2200" dirty="0" smtClean="0">
              <a:solidFill>
                <a:schemeClr val="tx1"/>
              </a:solidFill>
            </a:endParaRPr>
          </a:p>
          <a:p>
            <a:pPr lvl="0"/>
            <a:r>
              <a:rPr lang="uk-UA" sz="2200" dirty="0" smtClean="0">
                <a:solidFill>
                  <a:schemeClr val="tx1"/>
                </a:solidFill>
              </a:rPr>
              <a:t>віком </a:t>
            </a:r>
            <a:r>
              <a:rPr lang="uk-UA" sz="2200" dirty="0">
                <a:solidFill>
                  <a:schemeClr val="tx1"/>
                </a:solidFill>
              </a:rPr>
              <a:t>від 18 </a:t>
            </a:r>
            <a:r>
              <a:rPr lang="uk-UA" sz="2200" dirty="0" smtClean="0">
                <a:solidFill>
                  <a:schemeClr val="tx1"/>
                </a:solidFill>
              </a:rPr>
              <a:t>років</a:t>
            </a:r>
          </a:p>
          <a:p>
            <a:pPr lvl="0"/>
            <a:r>
              <a:rPr lang="uk-UA" sz="2200" dirty="0" smtClean="0"/>
              <a:t>внесені до Державного реєстру виборців</a:t>
            </a:r>
            <a:endParaRPr lang="uk-UA" sz="2200" dirty="0" smtClean="0">
              <a:solidFill>
                <a:schemeClr val="tx1"/>
              </a:solidFill>
            </a:endParaRPr>
          </a:p>
          <a:p>
            <a:pPr lvl="0"/>
            <a:r>
              <a:rPr lang="uk-UA" sz="2200" dirty="0" smtClean="0">
                <a:solidFill>
                  <a:schemeClr val="tx1"/>
                </a:solidFill>
              </a:rPr>
              <a:t>не </a:t>
            </a:r>
            <a:r>
              <a:rPr lang="uk-UA" sz="2200" dirty="0">
                <a:solidFill>
                  <a:schemeClr val="tx1"/>
                </a:solidFill>
              </a:rPr>
              <a:t>визнані судом </a:t>
            </a:r>
            <a:r>
              <a:rPr lang="uk-UA" sz="2200" dirty="0" smtClean="0">
                <a:solidFill>
                  <a:schemeClr val="tx1"/>
                </a:solidFill>
              </a:rPr>
              <a:t>недієздатними</a:t>
            </a:r>
          </a:p>
          <a:p>
            <a:pPr lvl="0"/>
            <a:r>
              <a:rPr lang="uk-UA" sz="2200" dirty="0" smtClean="0"/>
              <a:t>незалежно від </a:t>
            </a:r>
            <a:r>
              <a:rPr lang="uk-UA" sz="2200" dirty="0" smtClean="0">
                <a:solidFill>
                  <a:schemeClr val="tx1"/>
                </a:solidFill>
              </a:rPr>
              <a:t>раси</a:t>
            </a:r>
            <a:r>
              <a:rPr lang="uk-UA" sz="2200" dirty="0">
                <a:solidFill>
                  <a:schemeClr val="tx1"/>
                </a:solidFill>
              </a:rPr>
              <a:t>, кольору шкіри, політичних, релігійних та інших </a:t>
            </a:r>
            <a:r>
              <a:rPr lang="uk-UA" sz="2200" dirty="0" smtClean="0">
                <a:solidFill>
                  <a:schemeClr val="tx1"/>
                </a:solidFill>
              </a:rPr>
              <a:t>переконань, статі</a:t>
            </a:r>
            <a:r>
              <a:rPr lang="uk-UA" sz="2200" dirty="0">
                <a:solidFill>
                  <a:schemeClr val="tx1"/>
                </a:solidFill>
              </a:rPr>
              <a:t>, етнічного та соціального походження, майнового стану, місця проживання, </a:t>
            </a:r>
            <a:r>
              <a:rPr lang="uk-UA" sz="2200" dirty="0" smtClean="0">
                <a:solidFill>
                  <a:schemeClr val="tx1"/>
                </a:solidFill>
              </a:rPr>
              <a:t>мови спілкування, </a:t>
            </a:r>
            <a:r>
              <a:rPr lang="uk-UA" sz="2200" dirty="0" smtClean="0"/>
              <a:t>місця перебування на момент виборів</a:t>
            </a:r>
          </a:p>
          <a:p>
            <a:pPr marL="2171700" lvl="5" indent="0">
              <a:buNone/>
            </a:pPr>
            <a:r>
              <a:rPr lang="uk-UA" sz="2200" b="1" dirty="0" smtClean="0">
                <a:solidFill>
                  <a:schemeClr val="tx1"/>
                </a:solidFill>
              </a:rPr>
              <a:t>Ролі </a:t>
            </a:r>
            <a:r>
              <a:rPr lang="uk-UA" sz="2200" b="1" dirty="0">
                <a:solidFill>
                  <a:schemeClr val="tx1"/>
                </a:solidFill>
              </a:rPr>
              <a:t>громадян у виборчому процесі</a:t>
            </a:r>
            <a:r>
              <a:rPr lang="uk-UA" sz="2200" b="1" i="1" dirty="0">
                <a:solidFill>
                  <a:schemeClr val="tx1"/>
                </a:solidFill>
              </a:rPr>
              <a:t> </a:t>
            </a:r>
            <a:endParaRPr lang="uk-UA" sz="2200" b="1" i="1" dirty="0" smtClean="0">
              <a:solidFill>
                <a:schemeClr val="tx1"/>
              </a:solidFill>
            </a:endParaRPr>
          </a:p>
          <a:p>
            <a:pPr lvl="5"/>
            <a:r>
              <a:rPr lang="uk-UA" sz="2200" dirty="0" smtClean="0">
                <a:solidFill>
                  <a:schemeClr val="tx1"/>
                </a:solidFill>
              </a:rPr>
              <a:t>виборець</a:t>
            </a:r>
          </a:p>
          <a:p>
            <a:pPr lvl="5"/>
            <a:r>
              <a:rPr lang="uk-UA" sz="2200" dirty="0" smtClean="0"/>
              <a:t>член виборчої комісії</a:t>
            </a:r>
          </a:p>
          <a:p>
            <a:pPr lvl="5"/>
            <a:r>
              <a:rPr lang="uk-UA" sz="2200" dirty="0" smtClean="0">
                <a:solidFill>
                  <a:schemeClr val="tx1"/>
                </a:solidFill>
              </a:rPr>
              <a:t>офіційний спостерігач</a:t>
            </a:r>
          </a:p>
          <a:p>
            <a:pPr lvl="5"/>
            <a:r>
              <a:rPr lang="uk-UA" sz="2200" dirty="0" smtClean="0"/>
              <a:t>агітатор</a:t>
            </a:r>
            <a:endParaRPr lang="uk-UA" sz="2200" dirty="0">
              <a:solidFill>
                <a:schemeClr val="tx1"/>
              </a:solidFill>
            </a:endParaRPr>
          </a:p>
          <a:p>
            <a:endParaRPr lang="uk-UA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03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Права громадян України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як виборців</a:t>
            </a:r>
            <a:b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7"/>
            <a:ext cx="8784201" cy="4704735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chemeClr val="tx1"/>
                </a:solidFill>
              </a:rPr>
              <a:t>Рівне виборче право громадян України </a:t>
            </a:r>
            <a:endParaRPr lang="uk-UA" b="1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участь </a:t>
            </a:r>
            <a:r>
              <a:rPr lang="uk-UA" dirty="0">
                <a:solidFill>
                  <a:schemeClr val="tx1"/>
                </a:solidFill>
              </a:rPr>
              <a:t>у виборах на рівних засадах </a:t>
            </a:r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кожний </a:t>
            </a:r>
            <a:r>
              <a:rPr lang="uk-UA" dirty="0">
                <a:solidFill>
                  <a:schemeClr val="tx1"/>
                </a:solidFill>
              </a:rPr>
              <a:t>громадянин </a:t>
            </a:r>
            <a:r>
              <a:rPr lang="uk-UA" dirty="0" smtClean="0">
                <a:solidFill>
                  <a:schemeClr val="tx1"/>
                </a:solidFill>
              </a:rPr>
              <a:t>має </a:t>
            </a:r>
            <a:r>
              <a:rPr lang="uk-UA" dirty="0">
                <a:solidFill>
                  <a:schemeClr val="tx1"/>
                </a:solidFill>
              </a:rPr>
              <a:t>один голос </a:t>
            </a:r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виборець </a:t>
            </a:r>
            <a:r>
              <a:rPr lang="uk-UA" dirty="0">
                <a:solidFill>
                  <a:schemeClr val="tx1"/>
                </a:solidFill>
              </a:rPr>
              <a:t>може використати право голосу тільки на одній виборчій дільниці, де він включений до списку виборців</a:t>
            </a:r>
            <a:endParaRPr lang="uk-UA" b="1" dirty="0"/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Пряме </a:t>
            </a:r>
            <a:r>
              <a:rPr lang="uk-UA" b="1" dirty="0">
                <a:solidFill>
                  <a:schemeClr val="tx1"/>
                </a:solidFill>
              </a:rPr>
              <a:t>виборче право громадян </a:t>
            </a:r>
            <a:r>
              <a:rPr lang="uk-UA" b="1" dirty="0" smtClean="0">
                <a:solidFill>
                  <a:schemeClr val="tx1"/>
                </a:solidFill>
              </a:rPr>
              <a:t>України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громадяни безпосередньо </a:t>
            </a:r>
            <a:r>
              <a:rPr lang="uk-UA" dirty="0">
                <a:solidFill>
                  <a:schemeClr val="tx1"/>
                </a:solidFill>
              </a:rPr>
              <a:t>обирають </a:t>
            </a:r>
            <a:r>
              <a:rPr lang="uk-UA" dirty="0" smtClean="0">
                <a:solidFill>
                  <a:schemeClr val="tx1"/>
                </a:solidFill>
              </a:rPr>
              <a:t>народних депутатів України</a:t>
            </a:r>
          </a:p>
          <a:p>
            <a:pPr marL="1257300" lvl="3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Добровільність </a:t>
            </a:r>
            <a:r>
              <a:rPr lang="uk-UA" b="1" dirty="0">
                <a:solidFill>
                  <a:schemeClr val="tx1"/>
                </a:solidFill>
              </a:rPr>
              <a:t>участі у виборах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</a:p>
          <a:p>
            <a:pPr lvl="3"/>
            <a:r>
              <a:rPr lang="uk-UA" dirty="0" smtClean="0">
                <a:solidFill>
                  <a:schemeClr val="tx1"/>
                </a:solidFill>
              </a:rPr>
              <a:t>участь у </a:t>
            </a:r>
            <a:r>
              <a:rPr lang="uk-UA" dirty="0">
                <a:solidFill>
                  <a:schemeClr val="tx1"/>
                </a:solidFill>
              </a:rPr>
              <a:t>виборах </a:t>
            </a:r>
            <a:r>
              <a:rPr lang="uk-UA" dirty="0" smtClean="0">
                <a:solidFill>
                  <a:schemeClr val="tx1"/>
                </a:solidFill>
              </a:rPr>
              <a:t>є добровільною</a:t>
            </a:r>
          </a:p>
          <a:p>
            <a:pPr lvl="3"/>
            <a:r>
              <a:rPr lang="uk-UA" dirty="0" smtClean="0">
                <a:solidFill>
                  <a:schemeClr val="tx1"/>
                </a:solidFill>
              </a:rPr>
              <a:t>ніхто </a:t>
            </a:r>
            <a:r>
              <a:rPr lang="uk-UA" dirty="0">
                <a:solidFill>
                  <a:schemeClr val="tx1"/>
                </a:solidFill>
              </a:rPr>
              <a:t>не може бути примушений до участі чи неучасті у виборах</a:t>
            </a:r>
          </a:p>
        </p:txBody>
      </p:sp>
    </p:spTree>
    <p:extLst>
      <p:ext uri="{BB962C8B-B14F-4D97-AF65-F5344CB8AC3E}">
        <p14:creationId xmlns:p14="http://schemas.microsoft.com/office/powerpoint/2010/main" val="322790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35975"/>
            <a:ext cx="7403690" cy="1873044"/>
          </a:xfrm>
        </p:spPr>
        <p:txBody>
          <a:bodyPr/>
          <a:lstStyle/>
          <a:p>
            <a:pPr algn="ctr"/>
            <a:r>
              <a:rPr lang="uk-UA" sz="4000" smtClean="0"/>
              <a:t>Тема </a:t>
            </a:r>
            <a:r>
              <a:rPr lang="uk-UA" sz="4000" dirty="0" smtClean="0"/>
              <a:t>4. </a:t>
            </a:r>
            <a:br>
              <a:rPr lang="uk-UA" sz="4000" dirty="0" smtClean="0"/>
            </a:br>
            <a:r>
              <a:rPr lang="uk-UA" sz="4000" dirty="0" smtClean="0"/>
              <a:t>Вибори </a:t>
            </a:r>
            <a:r>
              <a:rPr lang="uk-UA" sz="4000" dirty="0"/>
              <a:t>народних депутатів до Верховної Ради України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413" y="2274939"/>
            <a:ext cx="6061586" cy="454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4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Права громадян України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як виборців</a:t>
            </a:r>
            <a:r>
              <a:rPr lang="uk-UA" sz="2800" b="1" dirty="0"/>
              <a:t/>
            </a:r>
            <a:br>
              <a:rPr lang="uk-UA" sz="2800" b="1" dirty="0"/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768097"/>
            <a:ext cx="8784201" cy="4969026"/>
          </a:xfrm>
        </p:spPr>
        <p:txBody>
          <a:bodyPr/>
          <a:lstStyle/>
          <a:p>
            <a:pPr marL="0" indent="0">
              <a:buNone/>
            </a:pPr>
            <a:r>
              <a:rPr lang="uk-UA" sz="2200" b="1" dirty="0">
                <a:solidFill>
                  <a:schemeClr val="tx1"/>
                </a:solidFill>
              </a:rPr>
              <a:t>Вільні вибори</a:t>
            </a:r>
            <a:r>
              <a:rPr lang="uk-UA" sz="22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uk-UA" sz="2200" dirty="0" smtClean="0">
                <a:solidFill>
                  <a:schemeClr val="tx1"/>
                </a:solidFill>
              </a:rPr>
              <a:t>виборцям </a:t>
            </a:r>
            <a:r>
              <a:rPr lang="uk-UA" sz="2200" dirty="0">
                <a:solidFill>
                  <a:schemeClr val="tx1"/>
                </a:solidFill>
              </a:rPr>
              <a:t>забезпечуються умови для вільного формування своєї волі та її вільного виявлення при </a:t>
            </a:r>
            <a:r>
              <a:rPr lang="uk-UA" sz="2200" dirty="0" smtClean="0">
                <a:solidFill>
                  <a:schemeClr val="tx1"/>
                </a:solidFill>
              </a:rPr>
              <a:t>голосуванні</a:t>
            </a:r>
          </a:p>
          <a:p>
            <a:r>
              <a:rPr lang="uk-UA" sz="2200" dirty="0" smtClean="0">
                <a:solidFill>
                  <a:schemeClr val="tx1"/>
                </a:solidFill>
              </a:rPr>
              <a:t>застосування </a:t>
            </a:r>
            <a:r>
              <a:rPr lang="uk-UA" sz="2200" dirty="0">
                <a:solidFill>
                  <a:schemeClr val="tx1"/>
                </a:solidFill>
              </a:rPr>
              <a:t>насильства, погроз, обману, підкупу чи будь-яких інших дій, що перешкоджають вільному формуванню та вільному виявленню волі виборця, </a:t>
            </a:r>
            <a:r>
              <a:rPr lang="uk-UA" sz="2200" dirty="0" smtClean="0">
                <a:solidFill>
                  <a:schemeClr val="tx1"/>
                </a:solidFill>
              </a:rPr>
              <a:t>забороняється</a:t>
            </a:r>
          </a:p>
          <a:p>
            <a:pPr marL="0" indent="0">
              <a:buNone/>
            </a:pPr>
            <a:r>
              <a:rPr lang="uk-UA" sz="2200" b="1" dirty="0" smtClean="0">
                <a:solidFill>
                  <a:schemeClr val="tx1"/>
                </a:solidFill>
              </a:rPr>
              <a:t>Особисте </a:t>
            </a:r>
            <a:r>
              <a:rPr lang="uk-UA" sz="2200" b="1" dirty="0">
                <a:solidFill>
                  <a:schemeClr val="tx1"/>
                </a:solidFill>
              </a:rPr>
              <a:t>голосування</a:t>
            </a:r>
            <a:r>
              <a:rPr lang="uk-UA" sz="22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uk-UA" sz="2200" dirty="0" smtClean="0">
                <a:solidFill>
                  <a:schemeClr val="tx1"/>
                </a:solidFill>
              </a:rPr>
              <a:t>кожен голосує особисто</a:t>
            </a:r>
          </a:p>
          <a:p>
            <a:r>
              <a:rPr lang="uk-UA" sz="2200" dirty="0" smtClean="0">
                <a:solidFill>
                  <a:schemeClr val="tx1"/>
                </a:solidFill>
              </a:rPr>
              <a:t>заборонено голосування </a:t>
            </a:r>
            <a:r>
              <a:rPr lang="uk-UA" sz="2200" dirty="0">
                <a:solidFill>
                  <a:schemeClr val="tx1"/>
                </a:solidFill>
              </a:rPr>
              <a:t>за інших </a:t>
            </a:r>
            <a:r>
              <a:rPr lang="uk-UA" sz="2200" dirty="0" smtClean="0">
                <a:solidFill>
                  <a:schemeClr val="tx1"/>
                </a:solidFill>
              </a:rPr>
              <a:t>осіб</a:t>
            </a:r>
          </a:p>
          <a:p>
            <a:r>
              <a:rPr lang="uk-UA" sz="2200" dirty="0" smtClean="0"/>
              <a:t>заборонено </a:t>
            </a:r>
            <a:r>
              <a:rPr lang="uk-UA" sz="2200" dirty="0" smtClean="0">
                <a:solidFill>
                  <a:schemeClr val="tx1"/>
                </a:solidFill>
              </a:rPr>
              <a:t>передача </a:t>
            </a:r>
            <a:r>
              <a:rPr lang="uk-UA" sz="2200" dirty="0">
                <a:solidFill>
                  <a:schemeClr val="tx1"/>
                </a:solidFill>
              </a:rPr>
              <a:t>виборцем права голосу будь-якій іншій особі </a:t>
            </a:r>
            <a:r>
              <a:rPr lang="uk-UA" sz="2200" dirty="0" smtClean="0">
                <a:solidFill>
                  <a:schemeClr val="tx1"/>
                </a:solidFill>
              </a:rPr>
              <a:t>забороняються</a:t>
            </a:r>
          </a:p>
          <a:p>
            <a:pPr lvl="2"/>
            <a:r>
              <a:rPr lang="uk-UA" sz="2200" dirty="0" smtClean="0"/>
              <a:t>допомагати в голосуванні </a:t>
            </a:r>
            <a:r>
              <a:rPr lang="uk-UA" sz="2200" dirty="0">
                <a:solidFill>
                  <a:schemeClr val="tx1"/>
                </a:solidFill>
              </a:rPr>
              <a:t>виборцю з особливими </a:t>
            </a:r>
            <a:r>
              <a:rPr lang="uk-UA" sz="2200" dirty="0" smtClean="0">
                <a:solidFill>
                  <a:schemeClr val="tx1"/>
                </a:solidFill>
              </a:rPr>
              <a:t>потребами може тільки інший виборець</a:t>
            </a:r>
            <a:endParaRPr lang="uk-UA" sz="2200" dirty="0"/>
          </a:p>
          <a:p>
            <a:endParaRPr lang="uk-UA" sz="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64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Права громадян України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як виборців</a:t>
            </a:r>
            <a:r>
              <a:rPr lang="uk-UA" sz="2800" b="1" dirty="0"/>
              <a:t/>
            </a:r>
            <a:br>
              <a:rPr lang="uk-UA" sz="2800" b="1" dirty="0"/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7"/>
            <a:ext cx="8784201" cy="4704735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Таємне </a:t>
            </a:r>
            <a:r>
              <a:rPr lang="uk-UA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голосування</a:t>
            </a:r>
            <a:r>
              <a:rPr lang="uk-UA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голосування здійснюється в кабіні для таємного голосування без свідків</a:t>
            </a:r>
          </a:p>
          <a:p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заборонено фотографування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uk-UA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відеофіксація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 ін. результатів 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волевиявлення виборців в кабіні для таємного 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голосування</a:t>
            </a:r>
          </a:p>
          <a:p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заборонено демонстрація 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виборцем результатів волевиявлення у приміщенні для 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голосування</a:t>
            </a:r>
          </a:p>
          <a:p>
            <a:pPr lvl="1"/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заборонено вчиняти 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будь-які дії чи розголошувати відомості, які дають можливість встановити зміст волевиявлення конкретного виборця</a:t>
            </a:r>
            <a:endParaRPr lang="uk-UA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sz="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53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Права громадян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України як виборців</a:t>
            </a:r>
            <a:b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7"/>
            <a:ext cx="8784201" cy="4704735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Державний реєстр виборців</a:t>
            </a:r>
            <a:r>
              <a:rPr lang="uk-UA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автоматизована інформаційно-телекомунікаційна система (банк 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даних)</a:t>
            </a:r>
          </a:p>
          <a:p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призначена 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зберігання, обробки даних, які містять 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відомості про виборців України, 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 користування 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ними</a:t>
            </a:r>
          </a:p>
          <a:p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створена 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Центральною виборчою комісією </a:t>
            </a:r>
            <a:endParaRPr lang="uk-UA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забезпечує державний облік 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громадян України, які мають право голосу 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виборців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uk-UA" sz="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Перевірте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свої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дані</a:t>
            </a:r>
            <a:r>
              <a:rPr lang="ru-RU" b="1" dirty="0" smtClean="0">
                <a:solidFill>
                  <a:srgbClr val="C00000"/>
                </a:solidFill>
              </a:rPr>
              <a:t> в Державному </a:t>
            </a:r>
            <a:r>
              <a:rPr lang="ru-RU" b="1" dirty="0" err="1" smtClean="0">
                <a:solidFill>
                  <a:srgbClr val="C00000"/>
                </a:solidFill>
              </a:rPr>
              <a:t>реєстрі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виборців</a:t>
            </a:r>
            <a:r>
              <a:rPr lang="ru-RU" b="1" dirty="0" smtClean="0">
                <a:solidFill>
                  <a:srgbClr val="C00000"/>
                </a:solidFill>
              </a:rPr>
              <a:t> онлайн через </a:t>
            </a:r>
            <a:r>
              <a:rPr lang="ru-RU" b="1" dirty="0" err="1" smtClean="0">
                <a:solidFill>
                  <a:srgbClr val="C00000"/>
                </a:solidFill>
              </a:rPr>
              <a:t>Особистий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кабінет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виборця</a:t>
            </a:r>
            <a:r>
              <a:rPr lang="ru-RU" b="1" dirty="0" smtClean="0">
                <a:solidFill>
                  <a:srgbClr val="C00000"/>
                </a:solidFill>
              </a:rPr>
              <a:t>!!!  </a:t>
            </a:r>
            <a:r>
              <a:rPr lang="uk-UA" u="sng" dirty="0">
                <a:solidFill>
                  <a:schemeClr val="tx1"/>
                </a:solidFill>
                <a:hlinkClick r:id="rId2"/>
              </a:rPr>
              <a:t>https://www.drv.gov.ua/apex/f?p=111:LOGIN</a:t>
            </a:r>
            <a:endParaRPr lang="uk-UA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Права громадян України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як виборців</a:t>
            </a:r>
            <a:r>
              <a:rPr lang="uk-UA" sz="2800" b="1" dirty="0"/>
              <a:t/>
            </a:r>
            <a:br>
              <a:rPr lang="uk-UA" sz="2800" b="1" dirty="0"/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7"/>
            <a:ext cx="8784201" cy="4704735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chemeClr val="tx1"/>
                </a:solidFill>
              </a:rPr>
              <a:t>Тимчасова зміна місця голосування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забезпечує голосування </a:t>
            </a:r>
            <a:r>
              <a:rPr lang="uk-UA" dirty="0">
                <a:solidFill>
                  <a:schemeClr val="tx1"/>
                </a:solidFill>
              </a:rPr>
              <a:t>виборця не за його виборчою адресою (зареєстрованим місцем проживання), а за місцем його перебування у день </a:t>
            </a:r>
            <a:r>
              <a:rPr lang="uk-UA" dirty="0" smtClean="0">
                <a:solidFill>
                  <a:schemeClr val="tx1"/>
                </a:solidFill>
              </a:rPr>
              <a:t>виборів</a:t>
            </a:r>
          </a:p>
          <a:p>
            <a:endParaRPr lang="uk-UA" dirty="0"/>
          </a:p>
          <a:p>
            <a:r>
              <a:rPr lang="uk-UA" dirty="0">
                <a:solidFill>
                  <a:schemeClr val="tx1"/>
                </a:solidFill>
              </a:rPr>
              <a:t>поширюється лише на одне </a:t>
            </a:r>
            <a:r>
              <a:rPr lang="uk-UA" dirty="0" smtClean="0">
                <a:solidFill>
                  <a:schemeClr val="tx1"/>
                </a:solidFill>
              </a:rPr>
              <a:t>голосування</a:t>
            </a:r>
          </a:p>
          <a:p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виборець особисто повинен подати заяву </a:t>
            </a:r>
            <a:r>
              <a:rPr lang="uk-UA" dirty="0">
                <a:solidFill>
                  <a:schemeClr val="tx1"/>
                </a:solidFill>
              </a:rPr>
              <a:t>про тимчасову зміну місця голосування виборця </a:t>
            </a:r>
            <a:r>
              <a:rPr lang="uk-UA" dirty="0" smtClean="0">
                <a:solidFill>
                  <a:schemeClr val="tx1"/>
                </a:solidFill>
              </a:rPr>
              <a:t>у орган </a:t>
            </a:r>
            <a:r>
              <a:rPr lang="uk-UA" dirty="0">
                <a:solidFill>
                  <a:schemeClr val="tx1"/>
                </a:solidFill>
              </a:rPr>
              <a:t>ведення </a:t>
            </a:r>
            <a:r>
              <a:rPr lang="uk-UA" dirty="0" smtClean="0">
                <a:solidFill>
                  <a:schemeClr val="tx1"/>
                </a:solidFill>
              </a:rPr>
              <a:t>Реєстру виборців</a:t>
            </a:r>
          </a:p>
          <a:p>
            <a:pPr marL="0" indent="0">
              <a:buNone/>
            </a:pPr>
            <a:endParaRPr lang="uk-UA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sz="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9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7"/>
            <a:ext cx="8784201" cy="1288691"/>
          </a:xfrm>
        </p:spPr>
        <p:txBody>
          <a:bodyPr/>
          <a:lstStyle/>
          <a:p>
            <a:pPr algn="ctr"/>
            <a:r>
              <a:rPr lang="uk-UA" sz="2800" dirty="0"/>
              <a:t>Права та вимоги до кандидатів в депутати. Висування та </a:t>
            </a:r>
            <a:r>
              <a:rPr lang="uk-UA" sz="2800" dirty="0" smtClean="0"/>
              <a:t>реєстрація</a:t>
            </a:r>
            <a:br>
              <a:rPr lang="uk-UA" sz="2800" dirty="0" smtClean="0"/>
            </a:br>
            <a:endParaRPr lang="uk-UA" sz="3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755058"/>
            <a:ext cx="8784201" cy="4371106"/>
          </a:xfrm>
        </p:spPr>
        <p:txBody>
          <a:bodyPr/>
          <a:lstStyle/>
          <a:p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234"/>
            <a:ext cx="9144000" cy="554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/>
              <a:t>Права та вимоги до кандидатів в депутати. Висування та </a:t>
            </a:r>
            <a:r>
              <a:rPr lang="uk-UA" sz="2800" dirty="0" smtClean="0"/>
              <a:t>реєстрація</a:t>
            </a: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7"/>
            <a:ext cx="8784201" cy="4704735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Хто може бути обраний народним депутатом України  </a:t>
            </a:r>
          </a:p>
          <a:p>
            <a:r>
              <a:rPr lang="uk-UA" dirty="0">
                <a:solidFill>
                  <a:schemeClr val="tx1"/>
                </a:solidFill>
              </a:rPr>
              <a:t>громадянин </a:t>
            </a:r>
            <a:r>
              <a:rPr lang="uk-UA" dirty="0" smtClean="0">
                <a:solidFill>
                  <a:schemeClr val="tx1"/>
                </a:solidFill>
              </a:rPr>
              <a:t>України</a:t>
            </a:r>
          </a:p>
          <a:p>
            <a:r>
              <a:rPr lang="uk-UA" dirty="0" smtClean="0"/>
              <a:t>після 21 року</a:t>
            </a:r>
            <a:r>
              <a:rPr lang="uk-UA" dirty="0" smtClean="0">
                <a:solidFill>
                  <a:schemeClr val="tx1"/>
                </a:solidFill>
              </a:rPr>
              <a:t>  </a:t>
            </a:r>
          </a:p>
          <a:p>
            <a:r>
              <a:rPr lang="uk-UA" dirty="0">
                <a:solidFill>
                  <a:schemeClr val="tx1"/>
                </a:solidFill>
              </a:rPr>
              <a:t>має право </a:t>
            </a:r>
            <a:r>
              <a:rPr lang="uk-UA" dirty="0" smtClean="0">
                <a:solidFill>
                  <a:schemeClr val="tx1"/>
                </a:solidFill>
              </a:rPr>
              <a:t>голосу</a:t>
            </a:r>
          </a:p>
          <a:p>
            <a:r>
              <a:rPr lang="uk-UA" dirty="0">
                <a:solidFill>
                  <a:schemeClr val="tx1"/>
                </a:solidFill>
              </a:rPr>
              <a:t>володіє державною </a:t>
            </a:r>
            <a:r>
              <a:rPr lang="uk-UA" dirty="0" smtClean="0">
                <a:solidFill>
                  <a:schemeClr val="tx1"/>
                </a:solidFill>
              </a:rPr>
              <a:t>мовою</a:t>
            </a:r>
          </a:p>
          <a:p>
            <a:r>
              <a:rPr lang="uk-UA" dirty="0">
                <a:solidFill>
                  <a:schemeClr val="tx1"/>
                </a:solidFill>
              </a:rPr>
              <a:t>проживає в Україні протягом </a:t>
            </a:r>
            <a:r>
              <a:rPr lang="uk-UA" dirty="0" smtClean="0">
                <a:solidFill>
                  <a:schemeClr val="tx1"/>
                </a:solidFill>
              </a:rPr>
              <a:t>п</a:t>
            </a:r>
            <a:r>
              <a:rPr lang="en-US" dirty="0" smtClean="0">
                <a:solidFill>
                  <a:schemeClr val="tx1"/>
                </a:solidFill>
              </a:rPr>
              <a:t>’</a:t>
            </a:r>
            <a:r>
              <a:rPr lang="uk-UA" dirty="0" err="1" smtClean="0">
                <a:solidFill>
                  <a:schemeClr val="tx1"/>
                </a:solidFill>
              </a:rPr>
              <a:t>яти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останніх років перед днем </a:t>
            </a:r>
            <a:r>
              <a:rPr lang="uk-UA" dirty="0" smtClean="0">
                <a:solidFill>
                  <a:schemeClr val="tx1"/>
                </a:solidFill>
              </a:rPr>
              <a:t>виборів</a:t>
            </a:r>
          </a:p>
          <a:p>
            <a:pPr marL="0" indent="0">
              <a:buNone/>
            </a:pPr>
            <a:endParaRPr lang="uk-UA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Забезпечення рівних прав для всіх партій та кандидатів у народні депутати України</a:t>
            </a:r>
          </a:p>
          <a:p>
            <a:pPr marL="0" indent="0">
              <a:buNone/>
            </a:pPr>
            <a:endParaRPr lang="uk-UA" sz="2000" dirty="0" smtClean="0">
              <a:solidFill>
                <a:schemeClr val="tx1"/>
              </a:solidFill>
            </a:endParaRPr>
          </a:p>
          <a:p>
            <a:endParaRPr lang="uk-UA" sz="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3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/>
              <a:t>Права та вимоги до кандидатів в депутати. Висування та реєстрація</a:t>
            </a: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7"/>
            <a:ext cx="8784201" cy="4704735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Висування кандидатів у депутати на загальнодержавному окрузі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висування виборчого списку депутатів партіями</a:t>
            </a:r>
          </a:p>
          <a:p>
            <a:r>
              <a:rPr lang="uk-UA" dirty="0" smtClean="0"/>
              <a:t>грошова застава – 1000 мінімальних заробітних плат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декларування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майнового</a:t>
            </a:r>
            <a:r>
              <a:rPr lang="ru-RU" dirty="0" smtClean="0">
                <a:solidFill>
                  <a:schemeClr val="tx1"/>
                </a:solidFill>
              </a:rPr>
              <a:t> стану, </a:t>
            </a:r>
            <a:r>
              <a:rPr lang="ru-RU" dirty="0" err="1" smtClean="0">
                <a:solidFill>
                  <a:schemeClr val="tx1"/>
                </a:solidFill>
              </a:rPr>
              <a:t>доходів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витрат</a:t>
            </a:r>
            <a:r>
              <a:rPr lang="ru-RU" dirty="0" smtClean="0">
                <a:solidFill>
                  <a:schemeClr val="tx1"/>
                </a:solidFill>
              </a:rPr>
              <a:t> і </a:t>
            </a:r>
            <a:r>
              <a:rPr lang="ru-RU" dirty="0" err="1" smtClean="0">
                <a:solidFill>
                  <a:schemeClr val="tx1"/>
                </a:solidFill>
              </a:rPr>
              <a:t>зобов'язань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фінансового</a:t>
            </a:r>
            <a:r>
              <a:rPr lang="ru-RU" dirty="0" smtClean="0">
                <a:solidFill>
                  <a:schemeClr val="tx1"/>
                </a:solidFill>
              </a:rPr>
              <a:t> характеру</a:t>
            </a:r>
          </a:p>
          <a:p>
            <a:pPr marL="0" indent="0">
              <a:buNone/>
            </a:pPr>
            <a:r>
              <a:rPr lang="uk-UA" b="1" dirty="0" smtClean="0"/>
              <a:t>Висування </a:t>
            </a:r>
            <a:r>
              <a:rPr lang="uk-UA" b="1" dirty="0"/>
              <a:t>кандидатів у депутати на </a:t>
            </a:r>
            <a:r>
              <a:rPr lang="uk-UA" b="1" dirty="0" smtClean="0"/>
              <a:t>одномандатному </a:t>
            </a:r>
            <a:r>
              <a:rPr lang="uk-UA" b="1" dirty="0"/>
              <a:t>окрузі</a:t>
            </a:r>
          </a:p>
          <a:p>
            <a:r>
              <a:rPr lang="uk-UA" dirty="0"/>
              <a:t>висування </a:t>
            </a:r>
            <a:r>
              <a:rPr lang="uk-UA" dirty="0" smtClean="0"/>
              <a:t>окремих кандидатів від партій або </a:t>
            </a:r>
            <a:r>
              <a:rPr lang="uk-UA" dirty="0" err="1" smtClean="0"/>
              <a:t>самовисування</a:t>
            </a:r>
            <a:endParaRPr lang="uk-UA" dirty="0"/>
          </a:p>
          <a:p>
            <a:pPr lvl="4"/>
            <a:r>
              <a:rPr lang="uk-UA" dirty="0"/>
              <a:t>грошова застава – </a:t>
            </a:r>
            <a:r>
              <a:rPr lang="uk-UA" dirty="0" smtClean="0"/>
              <a:t>10 </a:t>
            </a:r>
            <a:r>
              <a:rPr lang="uk-UA" dirty="0"/>
              <a:t>мінімальних заробітних плат</a:t>
            </a:r>
          </a:p>
          <a:p>
            <a:pPr lvl="4"/>
            <a:r>
              <a:rPr lang="ru-RU" dirty="0" err="1" smtClean="0"/>
              <a:t>декларування</a:t>
            </a:r>
            <a:r>
              <a:rPr lang="ru-RU" dirty="0" smtClean="0"/>
              <a:t> </a:t>
            </a:r>
            <a:r>
              <a:rPr lang="ru-RU" dirty="0" err="1"/>
              <a:t>майнового</a:t>
            </a:r>
            <a:r>
              <a:rPr lang="ru-RU" dirty="0"/>
              <a:t> стану, </a:t>
            </a:r>
            <a:r>
              <a:rPr lang="ru-RU" dirty="0" err="1"/>
              <a:t>доходів</a:t>
            </a:r>
            <a:r>
              <a:rPr lang="ru-RU" dirty="0"/>
              <a:t>, </a:t>
            </a:r>
            <a:r>
              <a:rPr lang="ru-RU" dirty="0" err="1"/>
              <a:t>витрат</a:t>
            </a:r>
            <a:r>
              <a:rPr lang="ru-RU" dirty="0"/>
              <a:t> і </a:t>
            </a:r>
            <a:r>
              <a:rPr lang="ru-RU" dirty="0" err="1"/>
              <a:t>зобов'язань</a:t>
            </a:r>
            <a:r>
              <a:rPr lang="ru-RU" dirty="0"/>
              <a:t> </a:t>
            </a:r>
            <a:r>
              <a:rPr lang="ru-RU" dirty="0" err="1"/>
              <a:t>фінансового</a:t>
            </a:r>
            <a:r>
              <a:rPr lang="ru-RU" dirty="0"/>
              <a:t> характеру</a:t>
            </a:r>
            <a:endParaRPr lang="uk-UA" dirty="0"/>
          </a:p>
          <a:p>
            <a:endParaRPr lang="uk-UA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sz="2000" dirty="0" smtClean="0">
              <a:solidFill>
                <a:schemeClr val="tx1"/>
              </a:solidFill>
            </a:endParaRPr>
          </a:p>
          <a:p>
            <a:endParaRPr lang="uk-UA" sz="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82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Передвиборна агітація</a:t>
            </a:r>
            <a:br>
              <a:rPr lang="uk-UA" sz="2800" dirty="0" smtClean="0">
                <a:solidFill>
                  <a:schemeClr val="tx1"/>
                </a:solidFill>
              </a:rPr>
            </a:br>
            <a:endParaRPr lang="uk-UA" sz="3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8"/>
            <a:ext cx="8784201" cy="5093776"/>
          </a:xfrm>
        </p:spPr>
        <p:txBody>
          <a:bodyPr/>
          <a:lstStyle/>
          <a:p>
            <a:endParaRPr lang="uk-UA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761" y="1136382"/>
            <a:ext cx="4675240" cy="57216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6383"/>
            <a:ext cx="4468761" cy="572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1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Передвиборна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агітація</a:t>
            </a:r>
            <a:b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471" y="780289"/>
            <a:ext cx="8878529" cy="4956834"/>
          </a:xfrm>
        </p:spPr>
        <p:txBody>
          <a:bodyPr/>
          <a:lstStyle/>
          <a:p>
            <a:pPr marL="0" indent="0">
              <a:buNone/>
            </a:pPr>
            <a:r>
              <a:rPr lang="uk-UA" sz="2200" b="1" dirty="0">
                <a:solidFill>
                  <a:schemeClr val="tx1"/>
                </a:solidFill>
              </a:rPr>
              <a:t>Передвиборна агітація </a:t>
            </a:r>
            <a:endParaRPr lang="uk-UA" sz="2200" dirty="0"/>
          </a:p>
          <a:p>
            <a:r>
              <a:rPr lang="uk-UA" sz="2200" dirty="0" smtClean="0">
                <a:solidFill>
                  <a:schemeClr val="tx1"/>
                </a:solidFill>
              </a:rPr>
              <a:t>здійснення </a:t>
            </a:r>
            <a:r>
              <a:rPr lang="uk-UA" sz="2200" dirty="0">
                <a:solidFill>
                  <a:schemeClr val="tx1"/>
                </a:solidFill>
              </a:rPr>
              <a:t>будь-якої діяльності з метою спонукання виборців голосувати за або не голосувати за </a:t>
            </a:r>
            <a:r>
              <a:rPr lang="uk-UA" sz="2200" dirty="0"/>
              <a:t>певного кандидата у депутати або </a:t>
            </a:r>
            <a:r>
              <a:rPr lang="uk-UA" sz="2200" dirty="0" smtClean="0"/>
              <a:t>партію</a:t>
            </a:r>
          </a:p>
          <a:p>
            <a:r>
              <a:rPr lang="uk-UA" sz="2200" dirty="0" smtClean="0">
                <a:solidFill>
                  <a:schemeClr val="tx1"/>
                </a:solidFill>
              </a:rPr>
              <a:t>розпочинається наступного </a:t>
            </a:r>
            <a:r>
              <a:rPr lang="uk-UA" sz="2200" dirty="0">
                <a:solidFill>
                  <a:schemeClr val="tx1"/>
                </a:solidFill>
              </a:rPr>
              <a:t>дня після дня </a:t>
            </a:r>
            <a:r>
              <a:rPr lang="uk-UA" sz="2200" dirty="0" smtClean="0">
                <a:solidFill>
                  <a:schemeClr val="tx1"/>
                </a:solidFill>
              </a:rPr>
              <a:t>реєстрації кандидата</a:t>
            </a:r>
          </a:p>
          <a:p>
            <a:r>
              <a:rPr lang="uk-UA" sz="2200" dirty="0" smtClean="0">
                <a:solidFill>
                  <a:schemeClr val="tx1"/>
                </a:solidFill>
              </a:rPr>
              <a:t>закінчується </a:t>
            </a:r>
            <a:r>
              <a:rPr lang="uk-UA" sz="2200" dirty="0">
                <a:solidFill>
                  <a:schemeClr val="tx1"/>
                </a:solidFill>
              </a:rPr>
              <a:t>о 24 годині останньої п’ятниці перед днем </a:t>
            </a:r>
            <a:r>
              <a:rPr lang="uk-UA" sz="2200" dirty="0" smtClean="0">
                <a:solidFill>
                  <a:schemeClr val="tx1"/>
                </a:solidFill>
              </a:rPr>
              <a:t>виборів</a:t>
            </a:r>
          </a:p>
          <a:p>
            <a:r>
              <a:rPr lang="uk-UA" sz="2200" dirty="0" smtClean="0">
                <a:solidFill>
                  <a:schemeClr val="tx1"/>
                </a:solidFill>
              </a:rPr>
              <a:t>може </a:t>
            </a:r>
            <a:r>
              <a:rPr lang="uk-UA" sz="2200" dirty="0">
                <a:solidFill>
                  <a:schemeClr val="tx1"/>
                </a:solidFill>
              </a:rPr>
              <a:t>здійснюватися у будь-якій формі та будь-якими засобами, що не суперечать Конституції України та законам </a:t>
            </a:r>
            <a:r>
              <a:rPr lang="uk-UA" sz="2200" dirty="0" smtClean="0">
                <a:solidFill>
                  <a:schemeClr val="tx1"/>
                </a:solidFill>
              </a:rPr>
              <a:t>України</a:t>
            </a:r>
          </a:p>
          <a:p>
            <a:pPr marL="2093913" lvl="5" indent="-250825" defTabSz="722313"/>
            <a:r>
              <a:rPr lang="uk-UA" sz="2000" dirty="0" smtClean="0">
                <a:solidFill>
                  <a:schemeClr val="tx1"/>
                </a:solidFill>
                <a:ea typeface="+mn-ea"/>
              </a:rPr>
              <a:t>зустрічі з виборцями; мітинги, походи, демонстрації, пікети; </a:t>
            </a:r>
            <a:r>
              <a:rPr lang="uk-UA" sz="2000" dirty="0" smtClean="0">
                <a:solidFill>
                  <a:schemeClr val="tx1"/>
                </a:solidFill>
              </a:rPr>
              <a:t>концерти, вистави та ін.</a:t>
            </a:r>
            <a:endParaRPr lang="uk-UA" sz="2000" dirty="0" smtClean="0">
              <a:solidFill>
                <a:schemeClr val="tx1"/>
              </a:solidFill>
              <a:ea typeface="+mn-ea"/>
            </a:endParaRPr>
          </a:p>
          <a:p>
            <a:pPr marL="2093913" lvl="5" indent="-250825" defTabSz="722313"/>
            <a:r>
              <a:rPr lang="uk-UA" sz="2000" dirty="0" smtClean="0">
                <a:solidFill>
                  <a:schemeClr val="tx1"/>
                </a:solidFill>
                <a:ea typeface="+mn-ea"/>
              </a:rPr>
              <a:t>публічні дебати, дискусії та ін.; </a:t>
            </a:r>
            <a:r>
              <a:rPr lang="uk-UA" sz="2000" dirty="0" smtClean="0">
                <a:solidFill>
                  <a:schemeClr val="tx1"/>
                </a:solidFill>
              </a:rPr>
              <a:t>оприлюднення в ЗМІ </a:t>
            </a:r>
            <a:r>
              <a:rPr lang="uk-UA" sz="2000" dirty="0">
                <a:solidFill>
                  <a:schemeClr val="tx1"/>
                </a:solidFill>
              </a:rPr>
              <a:t>політичної реклами, виступів, </a:t>
            </a:r>
            <a:r>
              <a:rPr lang="uk-UA" sz="2000" dirty="0" smtClean="0">
                <a:solidFill>
                  <a:schemeClr val="tx1"/>
                </a:solidFill>
              </a:rPr>
              <a:t>інтерв’ю та ін.</a:t>
            </a:r>
            <a:endParaRPr lang="uk-UA" sz="2000" dirty="0" smtClean="0">
              <a:solidFill>
                <a:schemeClr val="tx1"/>
              </a:solidFill>
              <a:ea typeface="+mn-ea"/>
            </a:endParaRPr>
          </a:p>
          <a:p>
            <a:pPr marL="2093913" lvl="5" indent="-250825" defTabSz="722313"/>
            <a:r>
              <a:rPr lang="uk-UA" sz="2000" dirty="0">
                <a:solidFill>
                  <a:schemeClr val="tx1"/>
                </a:solidFill>
              </a:rPr>
              <a:t>розповсюдження виборчих листівок, плакатів </a:t>
            </a:r>
            <a:r>
              <a:rPr lang="uk-UA" sz="2000" dirty="0" smtClean="0">
                <a:solidFill>
                  <a:schemeClr val="tx1"/>
                </a:solidFill>
              </a:rPr>
              <a:t>та ін.; агітаційні намети та ін.</a:t>
            </a:r>
          </a:p>
          <a:p>
            <a:pPr marL="2093913" lvl="5" indent="-250825" defTabSz="722313"/>
            <a:r>
              <a:rPr lang="uk-UA" sz="2000" dirty="0" smtClean="0">
                <a:ea typeface="+mn-ea"/>
              </a:rPr>
              <a:t>……………..</a:t>
            </a:r>
            <a:endParaRPr lang="uk-UA" sz="2000" dirty="0" smtClean="0">
              <a:solidFill>
                <a:schemeClr val="tx1"/>
              </a:solidFill>
              <a:ea typeface="+mn-ea"/>
            </a:endParaRPr>
          </a:p>
          <a:p>
            <a:endParaRPr lang="uk-UA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sz="2000" dirty="0" smtClean="0">
              <a:solidFill>
                <a:schemeClr val="tx1"/>
              </a:solidFill>
            </a:endParaRPr>
          </a:p>
          <a:p>
            <a:endParaRPr lang="uk-UA" sz="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51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Передвиборна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агітація</a:t>
            </a:r>
            <a: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471" y="1032387"/>
            <a:ext cx="8878529" cy="4704735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chemeClr val="tx1"/>
                </a:solidFill>
              </a:rPr>
              <a:t>Обмеження </a:t>
            </a:r>
            <a:r>
              <a:rPr lang="uk-UA" b="1" dirty="0" smtClean="0">
                <a:solidFill>
                  <a:schemeClr val="tx1"/>
                </a:solidFill>
              </a:rPr>
              <a:t>ведення </a:t>
            </a:r>
            <a:r>
              <a:rPr lang="uk-UA" b="1" dirty="0">
                <a:solidFill>
                  <a:schemeClr val="tx1"/>
                </a:solidFill>
              </a:rPr>
              <a:t>передвиборної агітації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endParaRPr lang="uk-UA" dirty="0"/>
          </a:p>
          <a:p>
            <a:r>
              <a:rPr lang="uk-UA" dirty="0" smtClean="0">
                <a:solidFill>
                  <a:schemeClr val="tx1"/>
                </a:solidFill>
              </a:rPr>
              <a:t>заборонено участь </a:t>
            </a:r>
            <a:r>
              <a:rPr lang="uk-UA" dirty="0">
                <a:solidFill>
                  <a:schemeClr val="tx1"/>
                </a:solidFill>
              </a:rPr>
              <a:t>у передвиборній </a:t>
            </a:r>
            <a:r>
              <a:rPr lang="uk-UA" dirty="0" smtClean="0">
                <a:solidFill>
                  <a:schemeClr val="tx1"/>
                </a:solidFill>
              </a:rPr>
              <a:t>агітації:</a:t>
            </a:r>
          </a:p>
          <a:p>
            <a:pPr lvl="1"/>
            <a:r>
              <a:rPr lang="ru-RU" dirty="0" smtClean="0">
                <a:solidFill>
                  <a:schemeClr val="tx1"/>
                </a:solidFill>
                <a:ea typeface="+mn-ea"/>
              </a:rPr>
              <a:t>не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громадянам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України</a:t>
            </a:r>
            <a:endParaRPr lang="ru-RU" dirty="0" smtClean="0">
              <a:solidFill>
                <a:schemeClr val="tx1"/>
              </a:solidFill>
              <a:ea typeface="+mn-ea"/>
            </a:endParaRPr>
          </a:p>
          <a:p>
            <a:pPr lvl="1"/>
            <a:r>
              <a:rPr lang="ru-RU" dirty="0" smtClean="0">
                <a:solidFill>
                  <a:schemeClr val="tx1"/>
                </a:solidFill>
                <a:ea typeface="+mn-ea"/>
              </a:rPr>
              <a:t>органам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виконавчої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влади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та органам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місцевого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самоврядування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правоохоронним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органам і судам,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їх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посадовим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і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службовим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особам у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робочий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час </a:t>
            </a:r>
          </a:p>
          <a:p>
            <a:pPr lvl="1"/>
            <a:r>
              <a:rPr lang="ru-RU" dirty="0" smtClean="0">
                <a:solidFill>
                  <a:schemeClr val="tx1"/>
                </a:solidFill>
                <a:ea typeface="+mn-ea"/>
              </a:rPr>
              <a:t>членам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виборчих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комісій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під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час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виконання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обов'язків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членів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виборчих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комісій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на строк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здійснення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повноважень</a:t>
            </a:r>
            <a:endParaRPr lang="ru-RU" dirty="0" smtClean="0">
              <a:solidFill>
                <a:schemeClr val="tx1"/>
              </a:solidFill>
              <a:ea typeface="+mn-ea"/>
            </a:endParaRPr>
          </a:p>
          <a:p>
            <a:pPr lvl="1"/>
            <a:endParaRPr lang="uk-UA" dirty="0" smtClean="0">
              <a:solidFill>
                <a:schemeClr val="tx1"/>
              </a:solidFill>
              <a:ea typeface="+mn-ea"/>
            </a:endParaRPr>
          </a:p>
          <a:p>
            <a:pPr lvl="3"/>
            <a:r>
              <a:rPr lang="uk-UA" dirty="0" smtClean="0">
                <a:solidFill>
                  <a:schemeClr val="tx1"/>
                </a:solidFill>
              </a:rPr>
              <a:t>заборонено підкуп виборців – гроші, безоплатні або пільгові товари, послуги та ін.</a:t>
            </a:r>
          </a:p>
          <a:p>
            <a:pPr marL="0" indent="0">
              <a:buNone/>
            </a:pPr>
            <a:endParaRPr lang="uk-UA" sz="2000" dirty="0" smtClean="0">
              <a:solidFill>
                <a:schemeClr val="tx1"/>
              </a:solidFill>
            </a:endParaRPr>
          </a:p>
          <a:p>
            <a:endParaRPr lang="uk-UA" sz="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8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595517"/>
          </a:xfrm>
        </p:spPr>
        <p:txBody>
          <a:bodyPr/>
          <a:lstStyle/>
          <a:p>
            <a:r>
              <a:rPr lang="uk-UA" sz="3000" dirty="0" smtClean="0"/>
              <a:t>План</a:t>
            </a:r>
            <a:endParaRPr lang="uk-UA" sz="3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825910"/>
            <a:ext cx="8784201" cy="5300254"/>
          </a:xfrm>
        </p:spPr>
        <p:txBody>
          <a:bodyPr/>
          <a:lstStyle/>
          <a:p>
            <a:pPr lvl="0"/>
            <a:r>
              <a:rPr lang="uk-UA" sz="2200" dirty="0"/>
              <a:t>Народний депутат </a:t>
            </a:r>
            <a:r>
              <a:rPr lang="uk-UA" sz="2200" dirty="0" smtClean="0"/>
              <a:t>України</a:t>
            </a:r>
            <a:r>
              <a:rPr lang="uk-UA" sz="2200" dirty="0"/>
              <a:t>. Статус та </a:t>
            </a:r>
            <a:r>
              <a:rPr lang="uk-UA" sz="2200" dirty="0" smtClean="0"/>
              <a:t>діяльність.</a:t>
            </a:r>
          </a:p>
          <a:p>
            <a:pPr lvl="0"/>
            <a:r>
              <a:rPr lang="uk-UA" sz="2200" dirty="0" smtClean="0"/>
              <a:t>Законодавча </a:t>
            </a:r>
            <a:r>
              <a:rPr lang="uk-UA" sz="2200" dirty="0"/>
              <a:t>база </a:t>
            </a:r>
            <a:r>
              <a:rPr lang="uk-UA" sz="2200" dirty="0" smtClean="0"/>
              <a:t>виборів </a:t>
            </a:r>
            <a:r>
              <a:rPr lang="uk-UA" sz="2200" dirty="0"/>
              <a:t>народних депутатів </a:t>
            </a:r>
            <a:r>
              <a:rPr lang="uk-UA" sz="2200" dirty="0" smtClean="0"/>
              <a:t>України.</a:t>
            </a:r>
          </a:p>
          <a:p>
            <a:pPr lvl="0"/>
            <a:r>
              <a:rPr lang="uk-UA" sz="2200" dirty="0" smtClean="0"/>
              <a:t>Вибори </a:t>
            </a:r>
            <a:r>
              <a:rPr lang="uk-UA" sz="2200" dirty="0"/>
              <a:t>народних депутатів </a:t>
            </a:r>
            <a:r>
              <a:rPr lang="uk-UA" sz="2200" dirty="0" smtClean="0"/>
              <a:t>України</a:t>
            </a:r>
            <a:r>
              <a:rPr lang="uk-UA" sz="2200" dirty="0"/>
              <a:t>. Загальні положення</a:t>
            </a:r>
            <a:r>
              <a:rPr lang="uk-UA" sz="2200" dirty="0" smtClean="0"/>
              <a:t>.</a:t>
            </a:r>
          </a:p>
          <a:p>
            <a:pPr lvl="0"/>
            <a:r>
              <a:rPr lang="uk-UA" sz="2200" dirty="0" err="1" smtClean="0"/>
              <a:t>Суб</a:t>
            </a:r>
            <a:r>
              <a:rPr lang="ru-RU" sz="2200" dirty="0"/>
              <a:t>’</a:t>
            </a:r>
            <a:r>
              <a:rPr lang="uk-UA" sz="2200" dirty="0" err="1"/>
              <a:t>єкти</a:t>
            </a:r>
            <a:r>
              <a:rPr lang="uk-UA" sz="2200" dirty="0"/>
              <a:t> та етапи виборчого процесу виборів народних депутатів </a:t>
            </a:r>
            <a:r>
              <a:rPr lang="uk-UA" sz="2200" dirty="0" smtClean="0"/>
              <a:t>України.</a:t>
            </a:r>
          </a:p>
          <a:p>
            <a:pPr lvl="0"/>
            <a:r>
              <a:rPr lang="uk-UA" sz="2200" dirty="0" smtClean="0"/>
              <a:t>Права </a:t>
            </a:r>
            <a:r>
              <a:rPr lang="uk-UA" sz="2200" dirty="0"/>
              <a:t>громадян України як виборців у виборах народних депутатів </a:t>
            </a:r>
            <a:r>
              <a:rPr lang="uk-UA" sz="2200" dirty="0" smtClean="0"/>
              <a:t>України.</a:t>
            </a:r>
          </a:p>
          <a:p>
            <a:pPr lvl="0"/>
            <a:r>
              <a:rPr lang="uk-UA" sz="2200" dirty="0" smtClean="0"/>
              <a:t>Права </a:t>
            </a:r>
            <a:r>
              <a:rPr lang="uk-UA" sz="2200" dirty="0"/>
              <a:t>та вимоги до кандидатів в </a:t>
            </a:r>
            <a:r>
              <a:rPr lang="uk-UA" sz="2200" dirty="0" smtClean="0"/>
              <a:t>депутати. </a:t>
            </a:r>
            <a:r>
              <a:rPr lang="uk-UA" sz="2200" dirty="0"/>
              <a:t>Висування та реєстрація</a:t>
            </a:r>
            <a:r>
              <a:rPr lang="uk-UA" sz="2200" dirty="0" smtClean="0"/>
              <a:t>.</a:t>
            </a:r>
          </a:p>
          <a:p>
            <a:pPr lvl="0"/>
            <a:r>
              <a:rPr lang="uk-UA" sz="2200" dirty="0" smtClean="0"/>
              <a:t>Передвиборна </a:t>
            </a:r>
            <a:r>
              <a:rPr lang="uk-UA" sz="2200" dirty="0"/>
              <a:t>агітація. </a:t>
            </a:r>
            <a:endParaRPr lang="uk-UA" sz="2200" dirty="0" smtClean="0"/>
          </a:p>
          <a:p>
            <a:pPr lvl="0"/>
            <a:r>
              <a:rPr lang="uk-UA" sz="2200" dirty="0" smtClean="0"/>
              <a:t>Виборчі </a:t>
            </a:r>
            <a:r>
              <a:rPr lang="uk-UA" sz="2200" dirty="0"/>
              <a:t>округи, виборчі дільниці та виборчі </a:t>
            </a:r>
            <a:r>
              <a:rPr lang="uk-UA" sz="2200" dirty="0" smtClean="0"/>
              <a:t>комісії</a:t>
            </a:r>
          </a:p>
          <a:p>
            <a:pPr lvl="3"/>
            <a:r>
              <a:rPr lang="uk-UA" sz="2200" dirty="0" smtClean="0"/>
              <a:t>Голосування</a:t>
            </a:r>
            <a:r>
              <a:rPr lang="uk-UA" sz="2200" dirty="0"/>
              <a:t>. Підрахунок голосів. </a:t>
            </a:r>
            <a:endParaRPr lang="uk-UA" sz="2200" dirty="0" smtClean="0"/>
          </a:p>
          <a:p>
            <a:pPr lvl="3"/>
            <a:r>
              <a:rPr lang="uk-UA" sz="2200" dirty="0" smtClean="0"/>
              <a:t>Парламентські </a:t>
            </a:r>
            <a:r>
              <a:rPr lang="uk-UA" sz="2200" dirty="0"/>
              <a:t>вибори в Україні </a:t>
            </a:r>
            <a:r>
              <a:rPr lang="uk-UA" sz="2200" dirty="0" smtClean="0"/>
              <a:t>2014 р.</a:t>
            </a:r>
            <a:endParaRPr lang="uk-UA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Передвиборна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агітація</a:t>
            </a:r>
            <a:b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471" y="768097"/>
            <a:ext cx="8878529" cy="4969026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chemeClr val="tx1"/>
                </a:solidFill>
              </a:rPr>
              <a:t>Обмеження </a:t>
            </a:r>
            <a:r>
              <a:rPr lang="uk-UA" b="1" dirty="0" smtClean="0">
                <a:solidFill>
                  <a:schemeClr val="tx1"/>
                </a:solidFill>
              </a:rPr>
              <a:t>ведення </a:t>
            </a:r>
            <a:r>
              <a:rPr lang="uk-UA" b="1" dirty="0">
                <a:solidFill>
                  <a:schemeClr val="tx1"/>
                </a:solidFill>
              </a:rPr>
              <a:t>передвиборної агітації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endParaRPr lang="uk-UA" dirty="0"/>
          </a:p>
          <a:p>
            <a:r>
              <a:rPr lang="uk-UA" dirty="0" smtClean="0">
                <a:solidFill>
                  <a:schemeClr val="tx1"/>
                </a:solidFill>
              </a:rPr>
              <a:t>заборонено </a:t>
            </a:r>
            <a:r>
              <a:rPr lang="uk-UA" dirty="0">
                <a:solidFill>
                  <a:schemeClr val="tx1"/>
                </a:solidFill>
              </a:rPr>
              <a:t>розповсюдження завідомо неправдивих відомостей про </a:t>
            </a:r>
            <a:r>
              <a:rPr lang="uk-UA" dirty="0" smtClean="0">
                <a:solidFill>
                  <a:schemeClr val="tx1"/>
                </a:solidFill>
              </a:rPr>
              <a:t>партію чи кандидата в депутати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заборонено поширення матеріалів, що містять:</a:t>
            </a:r>
          </a:p>
          <a:p>
            <a:pPr lvl="1"/>
            <a:r>
              <a:rPr lang="uk-UA" dirty="0">
                <a:solidFill>
                  <a:schemeClr val="tx1"/>
                </a:solidFill>
              </a:rPr>
              <a:t>заклики до ліквідації незалежності України</a:t>
            </a:r>
          </a:p>
          <a:p>
            <a:pPr lvl="1"/>
            <a:r>
              <a:rPr lang="uk-UA" dirty="0">
                <a:solidFill>
                  <a:schemeClr val="tx1"/>
                </a:solidFill>
              </a:rPr>
              <a:t>зміни конституційного ладу насильницьким шляхом</a:t>
            </a:r>
          </a:p>
          <a:p>
            <a:pPr lvl="1"/>
            <a:r>
              <a:rPr lang="uk-UA" dirty="0">
                <a:solidFill>
                  <a:schemeClr val="tx1"/>
                </a:solidFill>
              </a:rPr>
              <a:t>порушення суверенітету і територіальної цілісності держави, підриву її безпеки</a:t>
            </a:r>
          </a:p>
          <a:p>
            <a:pPr lvl="1"/>
            <a:r>
              <a:rPr lang="uk-UA" dirty="0">
                <a:solidFill>
                  <a:schemeClr val="tx1"/>
                </a:solidFill>
              </a:rPr>
              <a:t>незаконного захоплення державної влади, </a:t>
            </a:r>
          </a:p>
          <a:p>
            <a:pPr lvl="1"/>
            <a:r>
              <a:rPr lang="uk-UA" dirty="0">
                <a:solidFill>
                  <a:schemeClr val="tx1"/>
                </a:solidFill>
              </a:rPr>
              <a:t>пропаганду війни, насильства та розпалювання міжетнічної, расової, релігійної ворожнечі, посягання на права і свободи людини, здоров'я населення</a:t>
            </a:r>
            <a:endParaRPr lang="uk-UA" dirty="0" smtClean="0">
              <a:solidFill>
                <a:schemeClr val="tx1"/>
              </a:solidFill>
            </a:endParaRPr>
          </a:p>
          <a:p>
            <a:endParaRPr lang="uk-UA" sz="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74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lvl="0"/>
            <a:r>
              <a:rPr lang="uk-UA" sz="2800" dirty="0"/>
              <a:t>Виборчі округи, виборчі дільниці та виборчі </a:t>
            </a:r>
            <a:r>
              <a:rPr lang="uk-UA" sz="2800" dirty="0" smtClean="0"/>
              <a:t>комісії</a:t>
            </a:r>
            <a:br>
              <a:rPr lang="uk-UA" sz="2800" dirty="0" smtClean="0"/>
            </a:br>
            <a:endParaRPr lang="uk-UA" sz="28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8"/>
            <a:ext cx="8784201" cy="5093776"/>
          </a:xfrm>
        </p:spPr>
        <p:txBody>
          <a:bodyPr/>
          <a:lstStyle/>
          <a:p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6072"/>
            <a:ext cx="9143999" cy="557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7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/>
              <a:t>Виборчі округи, виборчі дільниці та виборчі комісії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471" y="1032387"/>
            <a:ext cx="8878529" cy="4704735"/>
          </a:xfrm>
        </p:spPr>
        <p:txBody>
          <a:bodyPr/>
          <a:lstStyle/>
          <a:p>
            <a:pPr marL="0" lvl="0" indent="0">
              <a:buNone/>
            </a:pPr>
            <a:r>
              <a:rPr lang="uk-UA" sz="2800" b="1" dirty="0"/>
              <a:t>Виборчі округи</a:t>
            </a:r>
            <a:r>
              <a:rPr lang="uk-UA" sz="2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uk-UA" sz="2800" b="1" dirty="0" smtClean="0">
                <a:solidFill>
                  <a:srgbClr val="C00000"/>
                </a:solidFill>
              </a:rPr>
              <a:t>загальнодержавний округ</a:t>
            </a:r>
            <a:r>
              <a:rPr lang="uk-UA" sz="2800" dirty="0" smtClean="0"/>
              <a:t> - всю територія </a:t>
            </a:r>
            <a:r>
              <a:rPr lang="uk-UA" sz="2800" dirty="0"/>
              <a:t>України і закордонний виборчий </a:t>
            </a:r>
            <a:r>
              <a:rPr lang="uk-UA" sz="2800" dirty="0" smtClean="0"/>
              <a:t>округ</a:t>
            </a:r>
          </a:p>
          <a:p>
            <a:endParaRPr lang="uk-UA" sz="2800" dirty="0" smtClean="0"/>
          </a:p>
          <a:p>
            <a:r>
              <a:rPr lang="uk-UA" sz="2800" dirty="0" smtClean="0"/>
              <a:t>225 </a:t>
            </a:r>
            <a:r>
              <a:rPr lang="uk-UA" sz="2800" b="1" dirty="0">
                <a:solidFill>
                  <a:srgbClr val="C00000"/>
                </a:solidFill>
              </a:rPr>
              <a:t>одномандатних </a:t>
            </a:r>
            <a:r>
              <a:rPr lang="uk-UA" sz="2800" b="1" dirty="0" smtClean="0">
                <a:solidFill>
                  <a:srgbClr val="C00000"/>
                </a:solidFill>
              </a:rPr>
              <a:t>округів</a:t>
            </a:r>
          </a:p>
          <a:p>
            <a:endParaRPr lang="uk-UA" sz="2800" dirty="0" smtClean="0"/>
          </a:p>
          <a:p>
            <a:r>
              <a:rPr lang="uk-UA" sz="2800" b="1" dirty="0">
                <a:solidFill>
                  <a:srgbClr val="C00000"/>
                </a:solidFill>
              </a:rPr>
              <a:t>закордонний виборчий </a:t>
            </a:r>
            <a:r>
              <a:rPr lang="uk-UA" sz="2800" b="1" dirty="0" smtClean="0">
                <a:solidFill>
                  <a:srgbClr val="C00000"/>
                </a:solidFill>
              </a:rPr>
              <a:t>округ</a:t>
            </a:r>
            <a:r>
              <a:rPr lang="uk-UA" sz="2800" dirty="0" smtClean="0"/>
              <a:t> – всі закордонні виборчі дільниці</a:t>
            </a:r>
            <a:endParaRPr lang="uk-UA" sz="2800" dirty="0"/>
          </a:p>
          <a:p>
            <a:endParaRPr lang="uk-UA" sz="2000" dirty="0" smtClean="0"/>
          </a:p>
          <a:p>
            <a:endParaRPr lang="uk-UA" sz="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28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/>
              <a:t>Виборчі округи, виборчі дільниці та виборчі комісії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471" y="853441"/>
            <a:ext cx="8878529" cy="4883682"/>
          </a:xfrm>
        </p:spPr>
        <p:txBody>
          <a:bodyPr/>
          <a:lstStyle/>
          <a:p>
            <a:pPr marL="0" lvl="0" indent="0">
              <a:buNone/>
            </a:pPr>
            <a:r>
              <a:rPr lang="uk-UA" b="1" dirty="0"/>
              <a:t>Виборчі </a:t>
            </a:r>
            <a:r>
              <a:rPr lang="uk-UA" b="1" dirty="0" smtClean="0"/>
              <a:t>дільниці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</a:p>
          <a:p>
            <a:r>
              <a:rPr lang="uk-UA" b="1" dirty="0">
                <a:solidFill>
                  <a:srgbClr val="C00000"/>
                </a:solidFill>
              </a:rPr>
              <a:t>з</a:t>
            </a:r>
            <a:r>
              <a:rPr lang="uk-UA" b="1" dirty="0" smtClean="0">
                <a:solidFill>
                  <a:srgbClr val="C00000"/>
                </a:solidFill>
              </a:rPr>
              <a:t>вичайна </a:t>
            </a:r>
            <a:r>
              <a:rPr lang="uk-UA" b="1" dirty="0">
                <a:solidFill>
                  <a:srgbClr val="C00000"/>
                </a:solidFill>
              </a:rPr>
              <a:t>виборча дільниця </a:t>
            </a:r>
            <a:r>
              <a:rPr lang="uk-UA" dirty="0" smtClean="0"/>
              <a:t>- голосування за </a:t>
            </a:r>
            <a:r>
              <a:rPr lang="uk-UA" dirty="0"/>
              <a:t>місцем </a:t>
            </a:r>
            <a:r>
              <a:rPr lang="uk-UA" dirty="0" smtClean="0"/>
              <a:t>проживання – існує на постійній основі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спеціальна виборча дільниця</a:t>
            </a:r>
            <a:r>
              <a:rPr lang="uk-UA" dirty="0" smtClean="0"/>
              <a:t> – голосування у </a:t>
            </a:r>
            <a:r>
              <a:rPr lang="uk-UA" dirty="0"/>
              <a:t>стаціонарних лікувальних закладах, в установах виконання покарань, слідчих ізоляторах, на суднах, </a:t>
            </a:r>
            <a:r>
              <a:rPr lang="uk-UA" dirty="0" smtClean="0"/>
              <a:t>на </a:t>
            </a:r>
            <a:r>
              <a:rPr lang="uk-UA" dirty="0"/>
              <a:t>полярних станціях </a:t>
            </a:r>
            <a:r>
              <a:rPr lang="uk-UA" dirty="0" smtClean="0"/>
              <a:t>та ін. – існує на </a:t>
            </a:r>
            <a:r>
              <a:rPr lang="uk-UA" dirty="0"/>
              <a:t>постійній чи тимчасовій </a:t>
            </a:r>
            <a:r>
              <a:rPr lang="uk-UA" dirty="0" smtClean="0"/>
              <a:t>основі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закордонна </a:t>
            </a:r>
            <a:r>
              <a:rPr lang="uk-UA" b="1" dirty="0">
                <a:solidFill>
                  <a:srgbClr val="C00000"/>
                </a:solidFill>
              </a:rPr>
              <a:t>виборча дільниця </a:t>
            </a:r>
            <a:r>
              <a:rPr lang="uk-UA" dirty="0" smtClean="0"/>
              <a:t>– на території </a:t>
            </a:r>
            <a:r>
              <a:rPr lang="uk-UA" dirty="0"/>
              <a:t>іноземної </a:t>
            </a:r>
            <a:r>
              <a:rPr lang="uk-UA" dirty="0" smtClean="0"/>
              <a:t>держави – існують на постійній основі </a:t>
            </a:r>
            <a:r>
              <a:rPr lang="uk-UA" dirty="0"/>
              <a:t> при закордонних дипломатичних установах </a:t>
            </a:r>
            <a:r>
              <a:rPr lang="uk-UA" dirty="0" smtClean="0"/>
              <a:t>України</a:t>
            </a:r>
          </a:p>
          <a:p>
            <a:endParaRPr lang="uk-UA" sz="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11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/>
              <a:t>Виборчі округи, виборчі дільниці та виборчі комісії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471" y="1032387"/>
            <a:ext cx="8878529" cy="4704735"/>
          </a:xfrm>
        </p:spPr>
        <p:txBody>
          <a:bodyPr/>
          <a:lstStyle/>
          <a:p>
            <a:pPr marL="0" lvl="0" indent="0">
              <a:buNone/>
            </a:pPr>
            <a:r>
              <a:rPr lang="uk-UA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Виборчі комісії </a:t>
            </a:r>
          </a:p>
          <a:p>
            <a:r>
              <a:rPr lang="uk-UA" sz="28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Центральна </a:t>
            </a:r>
            <a:r>
              <a:rPr lang="uk-UA" sz="28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виборча </a:t>
            </a:r>
            <a:r>
              <a:rPr lang="uk-UA" sz="28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комісія 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на всій території України</a:t>
            </a:r>
          </a:p>
          <a:p>
            <a:pPr lvl="0"/>
            <a:r>
              <a:rPr lang="uk-UA" sz="28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окружні </a:t>
            </a:r>
            <a:r>
              <a:rPr lang="uk-UA" sz="28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виборчі </a:t>
            </a:r>
            <a:r>
              <a:rPr lang="uk-UA" sz="28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комісії 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території відповідного територіального виборчого 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округу</a:t>
            </a:r>
          </a:p>
          <a:p>
            <a:r>
              <a:rPr lang="uk-UA" sz="28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дільничні </a:t>
            </a:r>
            <a:r>
              <a:rPr lang="uk-UA" sz="28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виборчі </a:t>
            </a:r>
            <a:r>
              <a:rPr lang="uk-UA" sz="28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комісії 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території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відповідної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виборчої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дільниці</a:t>
            </a:r>
            <a:endParaRPr lang="uk-UA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71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Голосування. Підрахунок голосів</a:t>
            </a:r>
            <a:br>
              <a:rPr lang="uk-UA" sz="2800" dirty="0" smtClean="0">
                <a:solidFill>
                  <a:schemeClr val="tx1"/>
                </a:solidFill>
              </a:rPr>
            </a:br>
            <a:endParaRPr lang="uk-UA" sz="3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8"/>
            <a:ext cx="8784201" cy="5093776"/>
          </a:xfrm>
        </p:spPr>
        <p:txBody>
          <a:bodyPr/>
          <a:lstStyle/>
          <a:p>
            <a:endParaRPr lang="uk-UA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639"/>
            <a:ext cx="9144000" cy="58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7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Голосування. Підрахунок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голосів</a:t>
            </a:r>
            <a:b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471" y="1032387"/>
            <a:ext cx="8878529" cy="4704735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chemeClr val="tx1"/>
                </a:solidFill>
              </a:rPr>
              <a:t>Голосування на виборчій </a:t>
            </a:r>
            <a:r>
              <a:rPr lang="uk-UA" b="1" dirty="0" smtClean="0">
                <a:solidFill>
                  <a:schemeClr val="tx1"/>
                </a:solidFill>
              </a:rPr>
              <a:t>дільниці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спеціально відведені </a:t>
            </a:r>
            <a:r>
              <a:rPr lang="uk-UA" dirty="0">
                <a:solidFill>
                  <a:schemeClr val="tx1"/>
                </a:solidFill>
              </a:rPr>
              <a:t>та </a:t>
            </a:r>
            <a:r>
              <a:rPr lang="uk-UA" dirty="0" err="1" smtClean="0">
                <a:solidFill>
                  <a:schemeClr val="tx1"/>
                </a:solidFill>
              </a:rPr>
              <a:t>облаштовані</a:t>
            </a:r>
            <a:r>
              <a:rPr lang="uk-UA" dirty="0" smtClean="0">
                <a:solidFill>
                  <a:schemeClr val="tx1"/>
                </a:solidFill>
              </a:rPr>
              <a:t> приміщення</a:t>
            </a:r>
          </a:p>
          <a:p>
            <a:pPr lvl="1"/>
            <a:r>
              <a:rPr lang="uk-UA" dirty="0" smtClean="0">
                <a:solidFill>
                  <a:schemeClr val="tx1"/>
                </a:solidFill>
              </a:rPr>
              <a:t>кабіни для </a:t>
            </a:r>
            <a:r>
              <a:rPr lang="uk-UA" dirty="0">
                <a:solidFill>
                  <a:schemeClr val="tx1"/>
                </a:solidFill>
              </a:rPr>
              <a:t>таємного </a:t>
            </a:r>
            <a:r>
              <a:rPr lang="uk-UA" dirty="0" smtClean="0">
                <a:solidFill>
                  <a:schemeClr val="tx1"/>
                </a:solidFill>
              </a:rPr>
              <a:t>голосування</a:t>
            </a:r>
          </a:p>
          <a:p>
            <a:pPr lvl="1"/>
            <a:r>
              <a:rPr lang="uk-UA" dirty="0" smtClean="0">
                <a:solidFill>
                  <a:schemeClr val="tx1"/>
                </a:solidFill>
              </a:rPr>
              <a:t>місця </a:t>
            </a:r>
            <a:r>
              <a:rPr lang="uk-UA" dirty="0">
                <a:solidFill>
                  <a:schemeClr val="tx1"/>
                </a:solidFill>
              </a:rPr>
              <a:t>видачі виборчих бюлетенів </a:t>
            </a:r>
            <a:endParaRPr lang="uk-UA" dirty="0"/>
          </a:p>
          <a:p>
            <a:pPr lvl="1"/>
            <a:r>
              <a:rPr lang="uk-UA" dirty="0" smtClean="0">
                <a:solidFill>
                  <a:schemeClr val="tx1"/>
                </a:solidFill>
              </a:rPr>
              <a:t>виборчі скриньки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з </a:t>
            </a:r>
            <a:r>
              <a:rPr lang="uk-UA" dirty="0">
                <a:solidFill>
                  <a:schemeClr val="tx1"/>
                </a:solidFill>
              </a:rPr>
              <a:t>8 до 20 </a:t>
            </a:r>
            <a:r>
              <a:rPr lang="uk-UA" dirty="0" smtClean="0">
                <a:solidFill>
                  <a:schemeClr val="tx1"/>
                </a:solidFill>
              </a:rPr>
              <a:t>години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про </a:t>
            </a:r>
            <a:r>
              <a:rPr lang="uk-UA" dirty="0">
                <a:solidFill>
                  <a:schemeClr val="tx1"/>
                </a:solidFill>
              </a:rPr>
              <a:t>час і місце голосування дільнична виборча комісія повідомляє виборців не пізніш як за сім днів до дня його </a:t>
            </a:r>
            <a:r>
              <a:rPr lang="uk-UA" dirty="0" smtClean="0">
                <a:solidFill>
                  <a:schemeClr val="tx1"/>
                </a:solidFill>
              </a:rPr>
              <a:t>проведення</a:t>
            </a:r>
          </a:p>
        </p:txBody>
      </p:sp>
    </p:spTree>
    <p:extLst>
      <p:ext uri="{BB962C8B-B14F-4D97-AF65-F5344CB8AC3E}">
        <p14:creationId xmlns:p14="http://schemas.microsoft.com/office/powerpoint/2010/main" val="276096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Голосування. Підрахунок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голосів</a:t>
            </a:r>
            <a:b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471" y="1032387"/>
            <a:ext cx="8878529" cy="4704735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chemeClr val="tx1"/>
                </a:solidFill>
              </a:rPr>
              <a:t>Голосування на виборчій </a:t>
            </a:r>
            <a:r>
              <a:rPr lang="uk-UA" b="1" dirty="0" smtClean="0">
                <a:solidFill>
                  <a:schemeClr val="tx1"/>
                </a:solidFill>
              </a:rPr>
              <a:t>дільниці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виборчі </a:t>
            </a:r>
            <a:r>
              <a:rPr lang="uk-UA" dirty="0">
                <a:solidFill>
                  <a:schemeClr val="tx1"/>
                </a:solidFill>
              </a:rPr>
              <a:t>бюлетені заповнюються виборцем особисто в кабіні </a:t>
            </a:r>
            <a:r>
              <a:rPr lang="uk-UA" dirty="0" smtClean="0">
                <a:solidFill>
                  <a:schemeClr val="tx1"/>
                </a:solidFill>
              </a:rPr>
              <a:t>для </a:t>
            </a:r>
            <a:r>
              <a:rPr lang="uk-UA" dirty="0">
                <a:solidFill>
                  <a:schemeClr val="tx1"/>
                </a:solidFill>
              </a:rPr>
              <a:t>таємного </a:t>
            </a:r>
            <a:r>
              <a:rPr lang="uk-UA" dirty="0" smtClean="0">
                <a:solidFill>
                  <a:schemeClr val="tx1"/>
                </a:solidFill>
              </a:rPr>
              <a:t>голосування</a:t>
            </a:r>
            <a:endParaRPr lang="uk-UA" dirty="0"/>
          </a:p>
          <a:p>
            <a:pPr lvl="1"/>
            <a:r>
              <a:rPr lang="uk-UA" dirty="0" smtClean="0">
                <a:solidFill>
                  <a:schemeClr val="tx1"/>
                </a:solidFill>
              </a:rPr>
              <a:t>позначка </a:t>
            </a:r>
            <a:r>
              <a:rPr lang="uk-UA" dirty="0" smtClean="0"/>
              <a:t>«</a:t>
            </a:r>
            <a:r>
              <a:rPr lang="uk-UA" dirty="0" smtClean="0">
                <a:solidFill>
                  <a:schemeClr val="tx1"/>
                </a:solidFill>
              </a:rPr>
              <a:t>плюс</a:t>
            </a:r>
            <a:r>
              <a:rPr lang="uk-UA" dirty="0" smtClean="0"/>
              <a:t>»</a:t>
            </a:r>
            <a:r>
              <a:rPr lang="uk-UA" dirty="0" smtClean="0">
                <a:solidFill>
                  <a:schemeClr val="tx1"/>
                </a:solidFill>
              </a:rPr>
              <a:t> («+») </a:t>
            </a:r>
            <a:r>
              <a:rPr lang="uk-UA" dirty="0">
                <a:solidFill>
                  <a:schemeClr val="tx1"/>
                </a:solidFill>
              </a:rPr>
              <a:t>або </a:t>
            </a:r>
            <a:r>
              <a:rPr lang="uk-UA" dirty="0" smtClean="0">
                <a:solidFill>
                  <a:schemeClr val="tx1"/>
                </a:solidFill>
              </a:rPr>
              <a:t>інша у </a:t>
            </a:r>
            <a:r>
              <a:rPr lang="uk-UA" dirty="0">
                <a:solidFill>
                  <a:schemeClr val="tx1"/>
                </a:solidFill>
              </a:rPr>
              <a:t>квадраті напроти </a:t>
            </a:r>
            <a:r>
              <a:rPr lang="uk-UA" dirty="0" smtClean="0">
                <a:solidFill>
                  <a:schemeClr val="tx1"/>
                </a:solidFill>
              </a:rPr>
              <a:t>партії чи кандидата за </a:t>
            </a:r>
            <a:r>
              <a:rPr lang="uk-UA" dirty="0">
                <a:solidFill>
                  <a:schemeClr val="tx1"/>
                </a:solidFill>
              </a:rPr>
              <a:t>якого </a:t>
            </a:r>
            <a:r>
              <a:rPr lang="uk-UA" dirty="0" smtClean="0">
                <a:solidFill>
                  <a:schemeClr val="tx1"/>
                </a:solidFill>
              </a:rPr>
              <a:t>голосує</a:t>
            </a:r>
          </a:p>
          <a:p>
            <a:pPr lvl="1"/>
            <a:r>
              <a:rPr lang="uk-UA" dirty="0" smtClean="0">
                <a:solidFill>
                  <a:schemeClr val="tx1"/>
                </a:solidFill>
              </a:rPr>
              <a:t>голосування </a:t>
            </a:r>
            <a:r>
              <a:rPr lang="uk-UA" dirty="0">
                <a:solidFill>
                  <a:schemeClr val="tx1"/>
                </a:solidFill>
              </a:rPr>
              <a:t>лише за одного </a:t>
            </a:r>
            <a:r>
              <a:rPr lang="uk-UA" dirty="0" smtClean="0">
                <a:solidFill>
                  <a:schemeClr val="tx1"/>
                </a:solidFill>
              </a:rPr>
              <a:t>кандидата</a:t>
            </a:r>
          </a:p>
          <a:p>
            <a:pPr marL="285750" lvl="1"/>
            <a:r>
              <a:rPr lang="uk-UA" dirty="0" smtClean="0">
                <a:solidFill>
                  <a:schemeClr val="tx1"/>
                </a:solidFill>
              </a:rPr>
              <a:t>за </a:t>
            </a:r>
            <a:r>
              <a:rPr lang="uk-UA" dirty="0">
                <a:solidFill>
                  <a:schemeClr val="tx1"/>
                </a:solidFill>
              </a:rPr>
              <a:t>5 хвилин до 20 години </a:t>
            </a:r>
            <a:r>
              <a:rPr lang="uk-UA" dirty="0" smtClean="0">
                <a:solidFill>
                  <a:schemeClr val="tx1"/>
                </a:solidFill>
              </a:rPr>
              <a:t>оголошується </a:t>
            </a:r>
            <a:r>
              <a:rPr lang="uk-UA" dirty="0">
                <a:solidFill>
                  <a:schemeClr val="tx1"/>
                </a:solidFill>
              </a:rPr>
              <a:t>про закінчення голосування та зачинення виборчої дільниці о 20 </a:t>
            </a:r>
            <a:r>
              <a:rPr lang="uk-UA" dirty="0" smtClean="0">
                <a:solidFill>
                  <a:schemeClr val="tx1"/>
                </a:solidFill>
              </a:rPr>
              <a:t>годині</a:t>
            </a:r>
          </a:p>
          <a:p>
            <a:pPr marL="285750" lvl="1"/>
            <a:r>
              <a:rPr lang="uk-UA" dirty="0" smtClean="0">
                <a:solidFill>
                  <a:schemeClr val="tx1"/>
                </a:solidFill>
              </a:rPr>
              <a:t>виборці</a:t>
            </a:r>
            <a:r>
              <a:rPr lang="uk-UA" dirty="0">
                <a:solidFill>
                  <a:schemeClr val="tx1"/>
                </a:solidFill>
              </a:rPr>
              <a:t>, які на 20 годину прийшли до </a:t>
            </a:r>
            <a:r>
              <a:rPr lang="uk-UA" dirty="0" smtClean="0">
                <a:solidFill>
                  <a:schemeClr val="tx1"/>
                </a:solidFill>
              </a:rPr>
              <a:t>дільниці, </a:t>
            </a:r>
            <a:r>
              <a:rPr lang="uk-UA" dirty="0">
                <a:solidFill>
                  <a:schemeClr val="tx1"/>
                </a:solidFill>
              </a:rPr>
              <a:t>мають право проголосувати</a:t>
            </a:r>
            <a:r>
              <a:rPr lang="uk-UA" sz="1800" dirty="0">
                <a:solidFill>
                  <a:schemeClr val="tx1"/>
                </a:solidFill>
                <a:latin typeface="+mn-lt"/>
                <a:cs typeface="+mn-cs"/>
              </a:rPr>
              <a:t>. </a:t>
            </a:r>
            <a:endParaRPr lang="uk-UA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68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Голосування. Підрахунок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голосів</a:t>
            </a:r>
            <a:b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471" y="1032387"/>
            <a:ext cx="8878529" cy="4704735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Що робити, якщо виборець помилився при голосуванні?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невідкладно </a:t>
            </a:r>
            <a:r>
              <a:rPr lang="uk-UA" dirty="0">
                <a:solidFill>
                  <a:schemeClr val="tx1"/>
                </a:solidFill>
              </a:rPr>
              <a:t>звернутися з письмовою заявою до члена виборчої комісії, який видав йому виборчий бюлетень, з проханням видати йому інший виборчий </a:t>
            </a:r>
            <a:r>
              <a:rPr lang="uk-UA" dirty="0" smtClean="0">
                <a:solidFill>
                  <a:schemeClr val="tx1"/>
                </a:solidFill>
              </a:rPr>
              <a:t>бюлетень</a:t>
            </a:r>
          </a:p>
          <a:p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отримати від члена комісії інший </a:t>
            </a:r>
            <a:r>
              <a:rPr lang="uk-UA" dirty="0">
                <a:solidFill>
                  <a:schemeClr val="tx1"/>
                </a:solidFill>
              </a:rPr>
              <a:t>виборчий </a:t>
            </a:r>
            <a:r>
              <a:rPr lang="uk-UA" dirty="0" smtClean="0">
                <a:solidFill>
                  <a:schemeClr val="tx1"/>
                </a:solidFill>
              </a:rPr>
              <a:t>бюлетень - </a:t>
            </a:r>
            <a:r>
              <a:rPr lang="uk-UA" b="1" dirty="0">
                <a:solidFill>
                  <a:srgbClr val="C00000"/>
                </a:solidFill>
              </a:rPr>
              <a:t>тільки в обмін на </a:t>
            </a:r>
            <a:r>
              <a:rPr lang="uk-UA" b="1" dirty="0" smtClean="0">
                <a:solidFill>
                  <a:srgbClr val="C00000"/>
                </a:solidFill>
              </a:rPr>
              <a:t>зіпсований</a:t>
            </a:r>
          </a:p>
          <a:p>
            <a:endParaRPr lang="uk-UA" b="1" dirty="0" smtClean="0">
              <a:solidFill>
                <a:srgbClr val="C00000"/>
              </a:solidFill>
            </a:endParaRPr>
          </a:p>
          <a:p>
            <a:r>
              <a:rPr lang="uk-UA" dirty="0" smtClean="0"/>
              <a:t>проголосувати</a:t>
            </a:r>
          </a:p>
        </p:txBody>
      </p:sp>
    </p:spTree>
    <p:extLst>
      <p:ext uri="{BB962C8B-B14F-4D97-AF65-F5344CB8AC3E}">
        <p14:creationId xmlns:p14="http://schemas.microsoft.com/office/powerpoint/2010/main" val="107189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Голосування. Підрахунок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голосів</a:t>
            </a:r>
            <a:b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471" y="1032387"/>
            <a:ext cx="8878529" cy="4704735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chemeClr val="tx1"/>
                </a:solidFill>
              </a:rPr>
              <a:t>Голосування виборців за місцем </a:t>
            </a:r>
            <a:r>
              <a:rPr lang="uk-UA" b="1" dirty="0" smtClean="0">
                <a:solidFill>
                  <a:schemeClr val="tx1"/>
                </a:solidFill>
              </a:rPr>
              <a:t>перебування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для виборців, які </a:t>
            </a:r>
            <a:r>
              <a:rPr lang="uk-UA" dirty="0">
                <a:solidFill>
                  <a:schemeClr val="tx1"/>
                </a:solidFill>
              </a:rPr>
              <a:t>за віком, у зв’язку з інвалідністю чи за станом здоров’я не </a:t>
            </a:r>
            <a:r>
              <a:rPr lang="uk-UA" dirty="0" smtClean="0">
                <a:solidFill>
                  <a:schemeClr val="tx1"/>
                </a:solidFill>
              </a:rPr>
              <a:t>здатні </a:t>
            </a:r>
            <a:r>
              <a:rPr lang="uk-UA" dirty="0">
                <a:solidFill>
                  <a:schemeClr val="tx1"/>
                </a:solidFill>
              </a:rPr>
              <a:t>пересуватися </a:t>
            </a:r>
            <a:r>
              <a:rPr lang="uk-UA" dirty="0" smtClean="0">
                <a:solidFill>
                  <a:schemeClr val="tx1"/>
                </a:solidFill>
              </a:rPr>
              <a:t>самостійно</a:t>
            </a:r>
          </a:p>
          <a:p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/>
              <a:t>власноручно </a:t>
            </a:r>
            <a:r>
              <a:rPr lang="uk-UA" dirty="0" smtClean="0"/>
              <a:t>написана заява - </a:t>
            </a:r>
            <a:r>
              <a:rPr lang="uk-UA" dirty="0">
                <a:solidFill>
                  <a:schemeClr val="tx1"/>
                </a:solidFill>
              </a:rPr>
              <a:t>поштою або через інших осіб </a:t>
            </a:r>
            <a:r>
              <a:rPr lang="uk-UA" dirty="0"/>
              <a:t>- до дільничної виборчої комісії </a:t>
            </a:r>
            <a:endParaRPr lang="uk-UA" dirty="0" smtClean="0">
              <a:solidFill>
                <a:schemeClr val="tx1"/>
              </a:solidFill>
            </a:endParaRPr>
          </a:p>
          <a:p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заява </a:t>
            </a:r>
            <a:r>
              <a:rPr lang="uk-UA" dirty="0">
                <a:solidFill>
                  <a:schemeClr val="tx1"/>
                </a:solidFill>
              </a:rPr>
              <a:t>разом з довідкою медичної установи про стан здоров’я виборця </a:t>
            </a:r>
            <a:r>
              <a:rPr lang="uk-UA" dirty="0" smtClean="0">
                <a:solidFill>
                  <a:schemeClr val="tx1"/>
                </a:solidFill>
              </a:rPr>
              <a:t>- не </a:t>
            </a:r>
            <a:r>
              <a:rPr lang="uk-UA" dirty="0">
                <a:solidFill>
                  <a:schemeClr val="tx1"/>
                </a:solidFill>
              </a:rPr>
              <a:t>пізніше 20 години останньої п’ятниці перед днем </a:t>
            </a:r>
            <a:r>
              <a:rPr lang="uk-UA" dirty="0" smtClean="0">
                <a:solidFill>
                  <a:schemeClr val="tx1"/>
                </a:solidFill>
              </a:rPr>
              <a:t>виборів </a:t>
            </a:r>
          </a:p>
          <a:p>
            <a:pPr marL="0" indent="0">
              <a:buNone/>
            </a:pPr>
            <a:endParaRPr lang="uk-UA" sz="2000" dirty="0" smtClean="0"/>
          </a:p>
        </p:txBody>
      </p:sp>
    </p:spTree>
    <p:extLst>
      <p:ext uri="{BB962C8B-B14F-4D97-AF65-F5344CB8AC3E}">
        <p14:creationId xmlns:p14="http://schemas.microsoft.com/office/powerpoint/2010/main" val="169778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7"/>
            <a:ext cx="8784201" cy="1170705"/>
          </a:xfrm>
        </p:spPr>
        <p:txBody>
          <a:bodyPr/>
          <a:lstStyle/>
          <a:p>
            <a:pPr algn="ctr"/>
            <a:r>
              <a:rPr lang="uk-UA" sz="2800" dirty="0"/>
              <a:t>Народний депутат України. Статус та діяльність.</a:t>
            </a:r>
            <a:br>
              <a:rPr lang="uk-UA" sz="2800" dirty="0"/>
            </a:b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8"/>
            <a:ext cx="8784201" cy="5093776"/>
          </a:xfrm>
        </p:spPr>
        <p:txBody>
          <a:bodyPr/>
          <a:lstStyle/>
          <a:p>
            <a:pPr marL="0" lvl="0" indent="0">
              <a:buNone/>
            </a:pPr>
            <a:r>
              <a:rPr lang="uk-UA" sz="2000" dirty="0" smtClean="0">
                <a:solidFill>
                  <a:schemeClr val="tx1"/>
                </a:solidFill>
              </a:rPr>
              <a:t>.</a:t>
            </a:r>
            <a:endParaRPr lang="uk-UA" sz="2000" dirty="0">
              <a:solidFill>
                <a:schemeClr val="tx1"/>
              </a:solidFill>
            </a:endParaRPr>
          </a:p>
          <a:p>
            <a:endParaRPr lang="uk-UA" sz="2000" dirty="0" smtClean="0"/>
          </a:p>
          <a:p>
            <a:endParaRPr lang="uk-UA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9420"/>
            <a:ext cx="9144000" cy="553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2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Голосування. Підрахунок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голосів</a:t>
            </a:r>
            <a:b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471" y="670561"/>
            <a:ext cx="8878529" cy="5066562"/>
          </a:xfrm>
        </p:spPr>
        <p:txBody>
          <a:bodyPr/>
          <a:lstStyle/>
          <a:p>
            <a:pPr marL="0" indent="0">
              <a:buNone/>
            </a:pPr>
            <a:r>
              <a:rPr lang="uk-UA" sz="2200" b="1" dirty="0">
                <a:solidFill>
                  <a:schemeClr val="tx1"/>
                </a:solidFill>
              </a:rPr>
              <a:t>Спостерігачі на виборах </a:t>
            </a:r>
            <a:endParaRPr lang="uk-UA" sz="2200" b="1" dirty="0" smtClean="0">
              <a:solidFill>
                <a:schemeClr val="tx1"/>
              </a:solidFill>
            </a:endParaRPr>
          </a:p>
          <a:p>
            <a:r>
              <a:rPr lang="uk-UA" sz="2200" dirty="0" smtClean="0">
                <a:solidFill>
                  <a:schemeClr val="tx1"/>
                </a:solidFill>
              </a:rPr>
              <a:t>спостерігач </a:t>
            </a:r>
            <a:r>
              <a:rPr lang="uk-UA" sz="2200" dirty="0">
                <a:solidFill>
                  <a:schemeClr val="tx1"/>
                </a:solidFill>
              </a:rPr>
              <a:t>від </a:t>
            </a:r>
            <a:r>
              <a:rPr lang="uk-UA" sz="2200" dirty="0" smtClean="0">
                <a:solidFill>
                  <a:schemeClr val="tx1"/>
                </a:solidFill>
              </a:rPr>
              <a:t>партії</a:t>
            </a:r>
          </a:p>
          <a:p>
            <a:r>
              <a:rPr lang="uk-UA" sz="2200" dirty="0" smtClean="0">
                <a:solidFill>
                  <a:schemeClr val="tx1"/>
                </a:solidFill>
              </a:rPr>
              <a:t>спостерігач від кандидата </a:t>
            </a:r>
            <a:r>
              <a:rPr lang="uk-UA" sz="2200" dirty="0">
                <a:solidFill>
                  <a:schemeClr val="tx1"/>
                </a:solidFill>
              </a:rPr>
              <a:t>на </a:t>
            </a:r>
            <a:r>
              <a:rPr lang="uk-UA" sz="2200" dirty="0" smtClean="0">
                <a:solidFill>
                  <a:schemeClr val="tx1"/>
                </a:solidFill>
              </a:rPr>
              <a:t>одномандатному окрузі</a:t>
            </a:r>
          </a:p>
          <a:p>
            <a:r>
              <a:rPr lang="uk-UA" sz="2200" dirty="0" smtClean="0"/>
              <a:t>спостерігач від</a:t>
            </a:r>
            <a:r>
              <a:rPr lang="uk-UA" sz="2200" dirty="0" smtClean="0">
                <a:solidFill>
                  <a:schemeClr val="tx1"/>
                </a:solidFill>
              </a:rPr>
              <a:t> </a:t>
            </a:r>
            <a:r>
              <a:rPr lang="uk-UA" sz="2200" dirty="0">
                <a:solidFill>
                  <a:schemeClr val="tx1"/>
                </a:solidFill>
              </a:rPr>
              <a:t>громадської організації (наприклад, Комітет виборців </a:t>
            </a:r>
            <a:r>
              <a:rPr lang="uk-UA" sz="2200" dirty="0" smtClean="0">
                <a:solidFill>
                  <a:schemeClr val="tx1"/>
                </a:solidFill>
              </a:rPr>
              <a:t>України)</a:t>
            </a:r>
          </a:p>
          <a:p>
            <a:pPr marL="0" indent="0">
              <a:buNone/>
            </a:pPr>
            <a:r>
              <a:rPr lang="uk-UA" sz="2200" b="1" dirty="0" smtClean="0"/>
              <a:t>Спостерігачам </a:t>
            </a:r>
            <a:r>
              <a:rPr lang="uk-UA" sz="2200" b="1" dirty="0"/>
              <a:t>забороняється </a:t>
            </a:r>
          </a:p>
          <a:p>
            <a:pPr lvl="0"/>
            <a:r>
              <a:rPr lang="uk-UA" sz="2200" dirty="0"/>
              <a:t>безпідставно втручатися в роботу виборчої комісії, чинити дії, що порушують законний хід виборчого процесу або неправомірно заважають членам виборчої комісії здійснювати свої повноваження</a:t>
            </a:r>
          </a:p>
          <a:p>
            <a:pPr lvl="0"/>
            <a:r>
              <a:rPr lang="uk-UA" sz="2200" dirty="0"/>
              <a:t>заповнювати замість виборця (в тому числі й на його прохання) виборчий бюлетень</a:t>
            </a:r>
          </a:p>
          <a:p>
            <a:pPr lvl="4"/>
            <a:r>
              <a:rPr lang="uk-UA" sz="2200" dirty="0"/>
              <a:t>бути присутнім під час заповнення виборцем виборчого бюлетеня </a:t>
            </a:r>
            <a:r>
              <a:rPr lang="uk-UA" sz="2200" dirty="0" smtClean="0"/>
              <a:t>у </a:t>
            </a:r>
            <a:r>
              <a:rPr lang="uk-UA" sz="2200" dirty="0"/>
              <a:t>кабіні </a:t>
            </a:r>
            <a:r>
              <a:rPr lang="uk-UA" sz="2200" dirty="0" smtClean="0"/>
              <a:t>для </a:t>
            </a:r>
            <a:r>
              <a:rPr lang="uk-UA" sz="2200" dirty="0"/>
              <a:t>таємного голосування або іншим чином порушувати таємницю голосування</a:t>
            </a:r>
          </a:p>
          <a:p>
            <a:pPr marL="0" indent="0">
              <a:buNone/>
            </a:pPr>
            <a:endParaRPr lang="uk-UA" sz="1800" dirty="0" smtClean="0"/>
          </a:p>
        </p:txBody>
      </p:sp>
    </p:spTree>
    <p:extLst>
      <p:ext uri="{BB962C8B-B14F-4D97-AF65-F5344CB8AC3E}">
        <p14:creationId xmlns:p14="http://schemas.microsoft.com/office/powerpoint/2010/main" val="14795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Голосування. Підрахунок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голосів</a:t>
            </a:r>
            <a:b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471" y="658369"/>
            <a:ext cx="8878529" cy="5078754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Права спостерігачів</a:t>
            </a:r>
          </a:p>
          <a:p>
            <a:r>
              <a:rPr lang="uk-UA" dirty="0">
                <a:solidFill>
                  <a:schemeClr val="tx1"/>
                </a:solidFill>
              </a:rPr>
              <a:t>бути присутнім </a:t>
            </a:r>
            <a:r>
              <a:rPr lang="uk-UA" dirty="0" smtClean="0">
                <a:solidFill>
                  <a:schemeClr val="tx1"/>
                </a:solidFill>
              </a:rPr>
              <a:t>на </a:t>
            </a:r>
            <a:r>
              <a:rPr lang="uk-UA" dirty="0">
                <a:solidFill>
                  <a:schemeClr val="tx1"/>
                </a:solidFill>
              </a:rPr>
              <a:t>засіданнях дільничних та окружної виборчих </a:t>
            </a:r>
            <a:r>
              <a:rPr lang="uk-UA" dirty="0" smtClean="0">
                <a:solidFill>
                  <a:schemeClr val="tx1"/>
                </a:solidFill>
              </a:rPr>
              <a:t>комісій</a:t>
            </a:r>
          </a:p>
          <a:p>
            <a:r>
              <a:rPr lang="uk-UA" dirty="0">
                <a:solidFill>
                  <a:schemeClr val="tx1"/>
                </a:solidFill>
              </a:rPr>
              <a:t>здійснювати </a:t>
            </a:r>
            <a:r>
              <a:rPr lang="uk-UA" dirty="0" err="1">
                <a:solidFill>
                  <a:schemeClr val="tx1"/>
                </a:solidFill>
              </a:rPr>
              <a:t>фото-</a:t>
            </a:r>
            <a:r>
              <a:rPr lang="uk-UA" dirty="0">
                <a:solidFill>
                  <a:schemeClr val="tx1"/>
                </a:solidFill>
              </a:rPr>
              <a:t> та кінозйомку, </a:t>
            </a:r>
            <a:r>
              <a:rPr lang="uk-UA" dirty="0" err="1">
                <a:solidFill>
                  <a:schemeClr val="tx1"/>
                </a:solidFill>
              </a:rPr>
              <a:t>аудіо-</a:t>
            </a:r>
            <a:r>
              <a:rPr lang="uk-UA" dirty="0">
                <a:solidFill>
                  <a:schemeClr val="tx1"/>
                </a:solidFill>
              </a:rPr>
              <a:t> та відеозапис, не порушуючи при цьому таємниці </a:t>
            </a:r>
            <a:r>
              <a:rPr lang="uk-UA" dirty="0" smtClean="0">
                <a:solidFill>
                  <a:schemeClr val="tx1"/>
                </a:solidFill>
              </a:rPr>
              <a:t>голосування</a:t>
            </a:r>
          </a:p>
          <a:p>
            <a:r>
              <a:rPr lang="uk-UA" dirty="0">
                <a:solidFill>
                  <a:schemeClr val="tx1"/>
                </a:solidFill>
              </a:rPr>
              <a:t>звертатися до відповідної виборчої комісії чи до суду із заявою чи скаргою щодо усунення порушень Закону в разі їх </a:t>
            </a:r>
            <a:r>
              <a:rPr lang="uk-UA" dirty="0" smtClean="0">
                <a:solidFill>
                  <a:schemeClr val="tx1"/>
                </a:solidFill>
              </a:rPr>
              <a:t>виявлення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складати </a:t>
            </a:r>
            <a:r>
              <a:rPr lang="uk-UA" dirty="0">
                <a:solidFill>
                  <a:schemeClr val="tx1"/>
                </a:solidFill>
              </a:rPr>
              <a:t>акт про виявлення порушення </a:t>
            </a:r>
            <a:r>
              <a:rPr lang="uk-UA" dirty="0" smtClean="0">
                <a:solidFill>
                  <a:schemeClr val="tx1"/>
                </a:solidFill>
              </a:rPr>
              <a:t>Закону</a:t>
            </a:r>
          </a:p>
          <a:p>
            <a:pPr lvl="4"/>
            <a:r>
              <a:rPr lang="uk-UA" dirty="0">
                <a:solidFill>
                  <a:schemeClr val="tx1"/>
                </a:solidFill>
              </a:rPr>
              <a:t>вживати необхідних заходів щодо припинення протиправних дій під час голосування та підрахунку голосів </a:t>
            </a:r>
            <a:r>
              <a:rPr lang="uk-UA" dirty="0" smtClean="0">
                <a:solidFill>
                  <a:schemeClr val="tx1"/>
                </a:solidFill>
              </a:rPr>
              <a:t>виборців</a:t>
            </a:r>
          </a:p>
          <a:p>
            <a:pPr lvl="4"/>
            <a:r>
              <a:rPr lang="uk-UA" dirty="0">
                <a:solidFill>
                  <a:schemeClr val="tx1"/>
                </a:solidFill>
              </a:rPr>
              <a:t>отримувати копії протоколів про передачу виборчих бюлетенів, про підрахунок голосів і встановлення підсумків голосування та </a:t>
            </a:r>
            <a:r>
              <a:rPr lang="uk-UA" dirty="0" smtClean="0">
                <a:solidFill>
                  <a:schemeClr val="tx1"/>
                </a:solidFill>
              </a:rPr>
              <a:t>ін.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146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Голосування. Підрахунок голосів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471" y="1032387"/>
            <a:ext cx="8878529" cy="4704735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chemeClr val="tx1"/>
                </a:solidFill>
              </a:rPr>
              <a:t>Підрахунок голосів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uk-UA" dirty="0">
                <a:solidFill>
                  <a:schemeClr val="tx1"/>
                </a:solidFill>
              </a:rPr>
              <a:t>здійснюється відкрито і гласно членами дільничної виборчої комісії на її </a:t>
            </a:r>
            <a:r>
              <a:rPr lang="uk-UA" dirty="0" smtClean="0">
                <a:solidFill>
                  <a:schemeClr val="tx1"/>
                </a:solidFill>
              </a:rPr>
              <a:t>засіданні</a:t>
            </a:r>
          </a:p>
          <a:p>
            <a:pPr lvl="0"/>
            <a:r>
              <a:rPr lang="uk-UA" dirty="0" smtClean="0">
                <a:solidFill>
                  <a:schemeClr val="tx1"/>
                </a:solidFill>
              </a:rPr>
              <a:t>у </a:t>
            </a:r>
            <a:r>
              <a:rPr lang="uk-UA" dirty="0">
                <a:solidFill>
                  <a:schemeClr val="tx1"/>
                </a:solidFill>
              </a:rPr>
              <a:t>тому ж приміщенні, де відбувалося </a:t>
            </a:r>
            <a:r>
              <a:rPr lang="uk-UA" dirty="0" smtClean="0">
                <a:solidFill>
                  <a:schemeClr val="tx1"/>
                </a:solidFill>
              </a:rPr>
              <a:t>голосування </a:t>
            </a:r>
          </a:p>
          <a:p>
            <a:pPr lvl="0"/>
            <a:endParaRPr lang="uk-UA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Голосування визнається недійсним </a:t>
            </a:r>
          </a:p>
          <a:p>
            <a:pPr lvl="0"/>
            <a:r>
              <a:rPr lang="uk-UA" dirty="0" smtClean="0">
                <a:solidFill>
                  <a:schemeClr val="tx1"/>
                </a:solidFill>
              </a:rPr>
              <a:t>виявлення </a:t>
            </a:r>
            <a:r>
              <a:rPr lang="uk-UA" dirty="0">
                <a:solidFill>
                  <a:schemeClr val="tx1"/>
                </a:solidFill>
              </a:rPr>
              <a:t>незаконного </a:t>
            </a:r>
            <a:r>
              <a:rPr lang="uk-UA" dirty="0" smtClean="0">
                <a:solidFill>
                  <a:schemeClr val="tx1"/>
                </a:solidFill>
              </a:rPr>
              <a:t>голосування, </a:t>
            </a:r>
            <a:r>
              <a:rPr lang="uk-UA" dirty="0" smtClean="0"/>
              <a:t>що </a:t>
            </a:r>
            <a:r>
              <a:rPr lang="uk-UA" dirty="0"/>
              <a:t>перевищує </a:t>
            </a:r>
            <a:r>
              <a:rPr lang="uk-UA" dirty="0" smtClean="0"/>
              <a:t>5% виборців</a:t>
            </a:r>
          </a:p>
          <a:p>
            <a:pPr lvl="1"/>
            <a:r>
              <a:rPr lang="uk-UA" dirty="0" smtClean="0">
                <a:solidFill>
                  <a:schemeClr val="tx1"/>
                </a:solidFill>
                <a:ea typeface="+mn-ea"/>
              </a:rPr>
              <a:t>вкидання </a:t>
            </a:r>
            <a:r>
              <a:rPr lang="uk-UA" dirty="0">
                <a:solidFill>
                  <a:schemeClr val="tx1"/>
                </a:solidFill>
                <a:ea typeface="+mn-ea"/>
              </a:rPr>
              <a:t>виборчого бюлетеня до виборчої скриньки за виборця іншою </a:t>
            </a:r>
            <a:r>
              <a:rPr lang="uk-UA" dirty="0" smtClean="0">
                <a:solidFill>
                  <a:schemeClr val="tx1"/>
                </a:solidFill>
                <a:ea typeface="+mn-ea"/>
              </a:rPr>
              <a:t>особою</a:t>
            </a:r>
          </a:p>
          <a:p>
            <a:pPr lvl="2"/>
            <a:r>
              <a:rPr lang="uk-UA" dirty="0" smtClean="0">
                <a:solidFill>
                  <a:schemeClr val="tx1"/>
                </a:solidFill>
                <a:ea typeface="+mn-ea"/>
              </a:rPr>
              <a:t>голосування </a:t>
            </a:r>
            <a:r>
              <a:rPr lang="uk-UA" dirty="0">
                <a:solidFill>
                  <a:schemeClr val="tx1"/>
                </a:solidFill>
                <a:ea typeface="+mn-ea"/>
              </a:rPr>
              <a:t>особами, які не мають права </a:t>
            </a:r>
            <a:r>
              <a:rPr lang="uk-UA" dirty="0" smtClean="0">
                <a:solidFill>
                  <a:schemeClr val="tx1"/>
                </a:solidFill>
                <a:ea typeface="+mn-ea"/>
              </a:rPr>
              <a:t>голосу</a:t>
            </a:r>
          </a:p>
          <a:p>
            <a:pPr lvl="0"/>
            <a:endParaRPr lang="uk-UA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9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Голосування. Підрахунок голосів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471" y="1032387"/>
            <a:ext cx="8878529" cy="4704735"/>
          </a:xfrm>
        </p:spPr>
        <p:txBody>
          <a:bodyPr/>
          <a:lstStyle/>
          <a:p>
            <a:pPr lvl="0"/>
            <a:endParaRPr lang="uk-UA" sz="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Голосування визнається недійсним </a:t>
            </a:r>
          </a:p>
          <a:p>
            <a:pPr lvl="1"/>
            <a:r>
              <a:rPr lang="uk-UA" dirty="0" smtClean="0">
                <a:solidFill>
                  <a:schemeClr val="tx1"/>
                </a:solidFill>
                <a:ea typeface="+mn-ea"/>
              </a:rPr>
              <a:t>голосування </a:t>
            </a:r>
            <a:r>
              <a:rPr lang="uk-UA" dirty="0">
                <a:solidFill>
                  <a:schemeClr val="tx1"/>
                </a:solidFill>
                <a:ea typeface="+mn-ea"/>
              </a:rPr>
              <a:t>особами, які не включені до списку виборців на виборчій дільниці або включені до нього </a:t>
            </a:r>
            <a:r>
              <a:rPr lang="uk-UA" dirty="0" smtClean="0">
                <a:solidFill>
                  <a:schemeClr val="tx1"/>
                </a:solidFill>
                <a:ea typeface="+mn-ea"/>
              </a:rPr>
              <a:t>безпідставно</a:t>
            </a:r>
          </a:p>
          <a:p>
            <a:pPr lvl="1"/>
            <a:r>
              <a:rPr lang="uk-UA" dirty="0" smtClean="0">
                <a:solidFill>
                  <a:schemeClr val="tx1"/>
                </a:solidFill>
                <a:ea typeface="+mn-ea"/>
              </a:rPr>
              <a:t>голосування </a:t>
            </a:r>
            <a:r>
              <a:rPr lang="uk-UA" dirty="0">
                <a:solidFill>
                  <a:schemeClr val="tx1"/>
                </a:solidFill>
                <a:ea typeface="+mn-ea"/>
              </a:rPr>
              <a:t>особою більше ніж один </a:t>
            </a:r>
            <a:r>
              <a:rPr lang="uk-UA" dirty="0" smtClean="0">
                <a:solidFill>
                  <a:schemeClr val="tx1"/>
                </a:solidFill>
                <a:ea typeface="+mn-ea"/>
              </a:rPr>
              <a:t>раз</a:t>
            </a:r>
            <a:endParaRPr lang="uk-UA" dirty="0">
              <a:solidFill>
                <a:schemeClr val="tx1"/>
              </a:solidFill>
              <a:ea typeface="+mn-ea"/>
            </a:endParaRPr>
          </a:p>
          <a:p>
            <a:pPr lvl="0"/>
            <a:r>
              <a:rPr lang="uk-UA" dirty="0">
                <a:solidFill>
                  <a:schemeClr val="tx1"/>
                </a:solidFill>
              </a:rPr>
              <a:t>виявлення у виборчих скриньках виборчих бюлетенів </a:t>
            </a:r>
            <a:r>
              <a:rPr lang="uk-UA" dirty="0" smtClean="0">
                <a:solidFill>
                  <a:schemeClr val="tx1"/>
                </a:solidFill>
              </a:rPr>
              <a:t>більше </a:t>
            </a:r>
            <a:r>
              <a:rPr lang="uk-UA" dirty="0">
                <a:solidFill>
                  <a:schemeClr val="tx1"/>
                </a:solidFill>
              </a:rPr>
              <a:t>ніж на </a:t>
            </a:r>
            <a:r>
              <a:rPr lang="uk-UA" dirty="0" smtClean="0">
                <a:solidFill>
                  <a:schemeClr val="tx1"/>
                </a:solidFill>
              </a:rPr>
              <a:t>10% виборців</a:t>
            </a:r>
          </a:p>
          <a:p>
            <a:pPr lvl="0"/>
            <a:r>
              <a:rPr lang="uk-UA" dirty="0" smtClean="0">
                <a:solidFill>
                  <a:schemeClr val="tx1"/>
                </a:solidFill>
              </a:rPr>
              <a:t>знищення </a:t>
            </a:r>
            <a:r>
              <a:rPr lang="uk-UA" dirty="0">
                <a:solidFill>
                  <a:schemeClr val="tx1"/>
                </a:solidFill>
              </a:rPr>
              <a:t>або пошкодження виборчої скриньки (скриньок), що унеможливлює встановлення змісту виборчих </a:t>
            </a:r>
            <a:r>
              <a:rPr lang="uk-UA" dirty="0" smtClean="0"/>
              <a:t>бюлетенів більше 5% </a:t>
            </a:r>
            <a:r>
              <a:rPr lang="uk-UA" dirty="0" smtClean="0">
                <a:solidFill>
                  <a:schemeClr val="tx1"/>
                </a:solidFill>
              </a:rPr>
              <a:t>виборців</a:t>
            </a:r>
            <a:endParaRPr lang="uk-UA" dirty="0">
              <a:solidFill>
                <a:schemeClr val="tx1"/>
              </a:solidFill>
            </a:endParaRPr>
          </a:p>
          <a:p>
            <a:pPr lvl="0"/>
            <a:endParaRPr lang="uk-UA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49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/>
              <a:t>Парламентські вибори в Україні 2014 р.</a:t>
            </a:r>
            <a:br>
              <a:rPr lang="uk-UA" sz="2800" dirty="0"/>
            </a:br>
            <a:endParaRPr lang="uk-UA" sz="3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8"/>
            <a:ext cx="8784201" cy="5093776"/>
          </a:xfrm>
        </p:spPr>
        <p:txBody>
          <a:bodyPr/>
          <a:lstStyle/>
          <a:p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553"/>
            <a:ext cx="9144000" cy="58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0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b="1" dirty="0"/>
              <a:t>Парламентські вибори в Україні 2014 р.</a:t>
            </a:r>
            <a:br>
              <a:rPr lang="uk-UA" sz="2800" b="1" dirty="0"/>
            </a:br>
            <a:endParaRPr lang="uk-UA" sz="2800" b="1" dirty="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471" y="1032387"/>
            <a:ext cx="8760541" cy="4704735"/>
          </a:xfrm>
        </p:spPr>
        <p:txBody>
          <a:bodyPr/>
          <a:lstStyle/>
          <a:p>
            <a:r>
              <a:rPr lang="uk-UA" sz="2800" dirty="0" smtClean="0"/>
              <a:t>Позачергові </a:t>
            </a:r>
            <a:r>
              <a:rPr lang="uk-UA" sz="2800" dirty="0"/>
              <a:t>вибори </a:t>
            </a:r>
            <a:r>
              <a:rPr lang="uk-UA" sz="2800" dirty="0" smtClean="0"/>
              <a:t>за змішаною системою</a:t>
            </a:r>
          </a:p>
          <a:p>
            <a:endParaRPr lang="uk-UA" sz="2800" dirty="0" smtClean="0"/>
          </a:p>
          <a:p>
            <a:r>
              <a:rPr lang="uk-UA" sz="2800" dirty="0" smtClean="0"/>
              <a:t>5% бар</a:t>
            </a:r>
            <a:r>
              <a:rPr lang="en-US" sz="2800" dirty="0" smtClean="0"/>
              <a:t>’</a:t>
            </a:r>
            <a:r>
              <a:rPr lang="uk-UA" sz="2800" dirty="0" err="1" smtClean="0"/>
              <a:t>єр</a:t>
            </a:r>
            <a:r>
              <a:rPr lang="uk-UA" sz="2800" dirty="0" smtClean="0"/>
              <a:t> для партій</a:t>
            </a:r>
          </a:p>
          <a:p>
            <a:pPr marL="0" indent="0" algn="ctr">
              <a:buNone/>
            </a:pPr>
            <a:endParaRPr lang="uk-UA" sz="2800" dirty="0"/>
          </a:p>
          <a:p>
            <a:pPr marL="0" indent="0" algn="ctr">
              <a:buNone/>
            </a:pPr>
            <a:endParaRPr lang="uk-UA" sz="2800" dirty="0"/>
          </a:p>
          <a:p>
            <a:pPr marL="0" indent="0" algn="ctr">
              <a:buNone/>
            </a:pPr>
            <a:r>
              <a:rPr lang="uk-UA" sz="2800" b="1" dirty="0" smtClean="0">
                <a:solidFill>
                  <a:srgbClr val="C00000"/>
                </a:solidFill>
              </a:rPr>
              <a:t>26 </a:t>
            </a:r>
            <a:r>
              <a:rPr lang="uk-UA" sz="2800" b="1" dirty="0">
                <a:solidFill>
                  <a:srgbClr val="C00000"/>
                </a:solidFill>
              </a:rPr>
              <a:t>жовтня 2014 року </a:t>
            </a:r>
            <a:r>
              <a:rPr lang="uk-UA" sz="2800" b="1" dirty="0" smtClean="0">
                <a:solidFill>
                  <a:srgbClr val="C00000"/>
                </a:solidFill>
              </a:rPr>
              <a:t>- зроби </a:t>
            </a:r>
            <a:r>
              <a:rPr lang="uk-UA" sz="2800" b="1" dirty="0">
                <a:solidFill>
                  <a:srgbClr val="C00000"/>
                </a:solidFill>
              </a:rPr>
              <a:t>свій вибір </a:t>
            </a:r>
            <a:r>
              <a:rPr lang="uk-UA" sz="2800" b="1" dirty="0" smtClean="0">
                <a:solidFill>
                  <a:srgbClr val="C00000"/>
                </a:solidFill>
              </a:rPr>
              <a:t>!!!</a:t>
            </a:r>
            <a:endParaRPr lang="uk-UA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uk-UA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uk-UA" sz="2000" dirty="0" smtClean="0"/>
          </a:p>
        </p:txBody>
      </p:sp>
    </p:spTree>
    <p:extLst>
      <p:ext uri="{BB962C8B-B14F-4D97-AF65-F5344CB8AC3E}">
        <p14:creationId xmlns:p14="http://schemas.microsoft.com/office/powerpoint/2010/main" val="133512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/>
              <a:t>Народний депутат України. Статус та діяльність</a:t>
            </a:r>
            <a:endParaRPr lang="uk-UA" sz="3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8"/>
            <a:ext cx="8784201" cy="4601496"/>
          </a:xfrm>
        </p:spPr>
        <p:txBody>
          <a:bodyPr/>
          <a:lstStyle/>
          <a:p>
            <a:pPr marL="0" lvl="0" indent="0">
              <a:buNone/>
            </a:pPr>
            <a:r>
              <a:rPr lang="uk-UA" b="1" dirty="0"/>
              <a:t>Народний депутат України</a:t>
            </a:r>
            <a:r>
              <a:rPr lang="uk-UA" dirty="0"/>
              <a:t> </a:t>
            </a:r>
          </a:p>
          <a:p>
            <a:r>
              <a:rPr lang="uk-UA" dirty="0" smtClean="0"/>
              <a:t>обраний представник </a:t>
            </a:r>
            <a:r>
              <a:rPr lang="uk-UA" dirty="0"/>
              <a:t>Українського народу у Верховній Раді України і уповноважений ним протягом строку депутатських повноважень здійснювати повноваження, передбачені Конституцією України та законами </a:t>
            </a:r>
            <a:r>
              <a:rPr lang="uk-UA" dirty="0" smtClean="0"/>
              <a:t>України</a:t>
            </a:r>
          </a:p>
          <a:p>
            <a:r>
              <a:rPr lang="uk-UA" dirty="0" smtClean="0"/>
              <a:t>обирається </a:t>
            </a:r>
            <a:r>
              <a:rPr lang="uk-UA" dirty="0"/>
              <a:t>на 5 </a:t>
            </a:r>
            <a:r>
              <a:rPr lang="uk-UA" dirty="0" smtClean="0"/>
              <a:t>років</a:t>
            </a:r>
          </a:p>
          <a:p>
            <a:r>
              <a:rPr lang="uk-UA" dirty="0" smtClean="0"/>
              <a:t>повноваження починаються </a:t>
            </a:r>
            <a:r>
              <a:rPr lang="uk-UA" dirty="0"/>
              <a:t>після складення </a:t>
            </a:r>
            <a:r>
              <a:rPr lang="uk-UA" dirty="0" smtClean="0"/>
              <a:t>присяги </a:t>
            </a:r>
            <a:r>
              <a:rPr lang="uk-UA" dirty="0"/>
              <a:t>на вірність </a:t>
            </a:r>
            <a:r>
              <a:rPr lang="uk-UA" dirty="0" smtClean="0"/>
              <a:t>Україні</a:t>
            </a:r>
          </a:p>
          <a:p>
            <a:pPr lvl="1"/>
            <a:r>
              <a:rPr lang="uk-UA" dirty="0" smtClean="0"/>
              <a:t>повноваження припиняються </a:t>
            </a:r>
            <a:r>
              <a:rPr lang="uk-UA" dirty="0"/>
              <a:t>з моменту відкриття першого засідання Верховної Ради України нового </a:t>
            </a:r>
            <a:r>
              <a:rPr lang="uk-UA" dirty="0" smtClean="0"/>
              <a:t>скликання</a:t>
            </a:r>
            <a:endParaRPr lang="uk-UA" dirty="0"/>
          </a:p>
          <a:p>
            <a:endParaRPr lang="uk-UA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36723" y="6164826"/>
            <a:ext cx="6489289" cy="545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solidFill>
                  <a:schemeClr val="tx1"/>
                </a:solidFill>
              </a:rPr>
              <a:t>Закон України </a:t>
            </a:r>
            <a:r>
              <a:rPr lang="uk-UA" i="1" dirty="0">
                <a:solidFill>
                  <a:schemeClr val="tx1"/>
                </a:solidFill>
              </a:rPr>
              <a:t>«Про статус народного депутата України»</a:t>
            </a:r>
          </a:p>
        </p:txBody>
      </p:sp>
    </p:spTree>
    <p:extLst>
      <p:ext uri="{BB962C8B-B14F-4D97-AF65-F5344CB8AC3E}">
        <p14:creationId xmlns:p14="http://schemas.microsoft.com/office/powerpoint/2010/main" val="136547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/>
              <a:t>Народний депутат України. Статус та діяльність</a:t>
            </a:r>
            <a:endParaRPr lang="uk-UA" sz="3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8"/>
            <a:ext cx="8784201" cy="4601496"/>
          </a:xfrm>
        </p:spPr>
        <p:txBody>
          <a:bodyPr/>
          <a:lstStyle/>
          <a:p>
            <a:pPr marL="0" lvl="0" indent="0">
              <a:buNone/>
            </a:pPr>
            <a:r>
              <a:rPr lang="uk-UA" sz="2000" b="1" dirty="0"/>
              <a:t>Народний депутат зобов'язаний </a:t>
            </a:r>
            <a:endParaRPr lang="uk-UA" sz="2000" b="1" dirty="0" smtClean="0"/>
          </a:p>
          <a:p>
            <a:r>
              <a:rPr lang="uk-UA" sz="1800" dirty="0"/>
              <a:t>дбати про благо України і добробут Українського народу, захищати інтереси виборців та </a:t>
            </a:r>
            <a:r>
              <a:rPr lang="uk-UA" sz="1800" dirty="0" smtClean="0"/>
              <a:t>держави</a:t>
            </a:r>
          </a:p>
          <a:p>
            <a:pPr marL="0" lvl="0" indent="0" algn="ctr">
              <a:buNone/>
            </a:pPr>
            <a:endParaRPr lang="uk-UA" sz="800" dirty="0" smtClean="0"/>
          </a:p>
          <a:p>
            <a:r>
              <a:rPr lang="uk-UA" sz="1800" dirty="0"/>
              <a:t>додержуватися вимог Конституції України, законів України, присяги народного депутата </a:t>
            </a:r>
            <a:r>
              <a:rPr lang="uk-UA" sz="1800" dirty="0" smtClean="0"/>
              <a:t>України</a:t>
            </a:r>
          </a:p>
          <a:p>
            <a:endParaRPr lang="uk-UA" sz="800" dirty="0" smtClean="0"/>
          </a:p>
          <a:p>
            <a:r>
              <a:rPr lang="uk-UA" sz="1800" dirty="0"/>
              <a:t>бути присутнім та особисто брати участь у засіданнях Верховної </a:t>
            </a:r>
            <a:r>
              <a:rPr lang="uk-UA" sz="1800" dirty="0" smtClean="0"/>
              <a:t>Ради та її органів</a:t>
            </a:r>
          </a:p>
          <a:p>
            <a:endParaRPr lang="uk-UA" sz="800" dirty="0" smtClean="0"/>
          </a:p>
          <a:p>
            <a:r>
              <a:rPr lang="uk-UA" sz="1800" dirty="0"/>
              <a:t>особисто брати участь у </a:t>
            </a:r>
            <a:r>
              <a:rPr lang="uk-UA" sz="1800" dirty="0" smtClean="0"/>
              <a:t>голосуванні</a:t>
            </a:r>
          </a:p>
          <a:p>
            <a:endParaRPr lang="uk-UA" sz="800" dirty="0" smtClean="0"/>
          </a:p>
          <a:p>
            <a:r>
              <a:rPr lang="uk-UA" sz="1800" dirty="0"/>
              <a:t>постійно підтримувати зв'язки з </a:t>
            </a:r>
            <a:r>
              <a:rPr lang="uk-UA" sz="1800" dirty="0" smtClean="0"/>
              <a:t>виборцями</a:t>
            </a:r>
          </a:p>
          <a:p>
            <a:r>
              <a:rPr lang="uk-UA" sz="2000" dirty="0" smtClean="0"/>
              <a:t>…</a:t>
            </a:r>
            <a:endParaRPr lang="uk-UA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36723" y="6164826"/>
            <a:ext cx="6489289" cy="545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solidFill>
                  <a:schemeClr val="tx1"/>
                </a:solidFill>
              </a:rPr>
              <a:t>Закон України </a:t>
            </a:r>
            <a:r>
              <a:rPr lang="uk-UA" i="1" dirty="0">
                <a:solidFill>
                  <a:schemeClr val="tx1"/>
                </a:solidFill>
              </a:rPr>
              <a:t>«Про статус народного депутата України»</a:t>
            </a:r>
          </a:p>
        </p:txBody>
      </p:sp>
    </p:spTree>
    <p:extLst>
      <p:ext uri="{BB962C8B-B14F-4D97-AF65-F5344CB8AC3E}">
        <p14:creationId xmlns:p14="http://schemas.microsoft.com/office/powerpoint/2010/main" val="157690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/>
              <a:t>Народний депутат України. Статус та діяльність</a:t>
            </a:r>
            <a:endParaRPr lang="uk-UA" sz="3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8"/>
            <a:ext cx="8784201" cy="4601496"/>
          </a:xfrm>
        </p:spPr>
        <p:txBody>
          <a:bodyPr/>
          <a:lstStyle/>
          <a:p>
            <a:pPr marL="0" lvl="0" indent="0">
              <a:buNone/>
            </a:pPr>
            <a:r>
              <a:rPr lang="uk-UA" b="1" dirty="0"/>
              <a:t>Народний депутат не має </a:t>
            </a:r>
            <a:r>
              <a:rPr lang="uk-UA" b="1" dirty="0" smtClean="0"/>
              <a:t>права </a:t>
            </a:r>
          </a:p>
          <a:p>
            <a:pPr lvl="0"/>
            <a:r>
              <a:rPr lang="uk-UA" sz="2200" dirty="0" smtClean="0"/>
              <a:t>бути членом Кабінету Міністрів України, керівником центрального органу виконавчої влади</a:t>
            </a:r>
            <a:endParaRPr lang="uk-UA" sz="2200" dirty="0"/>
          </a:p>
          <a:p>
            <a:pPr lvl="0"/>
            <a:r>
              <a:rPr lang="uk-UA" sz="2200" dirty="0"/>
              <a:t>мати інший представницький мандат чи одночасно бути на державній </a:t>
            </a:r>
            <a:r>
              <a:rPr lang="uk-UA" sz="2200" dirty="0" smtClean="0"/>
              <a:t>службі</a:t>
            </a:r>
          </a:p>
          <a:p>
            <a:pPr lvl="0"/>
            <a:r>
              <a:rPr lang="uk-UA" sz="2200" dirty="0" smtClean="0"/>
              <a:t>обіймати </a:t>
            </a:r>
            <a:r>
              <a:rPr lang="uk-UA" sz="2200" dirty="0"/>
              <a:t>посаду міського, сільського, селищного </a:t>
            </a:r>
            <a:r>
              <a:rPr lang="uk-UA" sz="2200" dirty="0" smtClean="0"/>
              <a:t>голови</a:t>
            </a:r>
          </a:p>
          <a:p>
            <a:pPr lvl="0"/>
            <a:r>
              <a:rPr lang="uk-UA" sz="2200" dirty="0" smtClean="0"/>
              <a:t>займатися </a:t>
            </a:r>
            <a:r>
              <a:rPr lang="uk-UA" sz="2200" dirty="0"/>
              <a:t>будь-якою, крім депутатської, оплачуваною роботою, за винятком викладацької, наукової та творчої </a:t>
            </a:r>
            <a:r>
              <a:rPr lang="uk-UA" sz="2200" dirty="0" smtClean="0"/>
              <a:t>діяльності та медичної практики</a:t>
            </a:r>
            <a:endParaRPr lang="uk-UA" sz="2200" dirty="0"/>
          </a:p>
          <a:p>
            <a:pPr lvl="0"/>
            <a:r>
              <a:rPr lang="uk-UA" sz="2200" dirty="0"/>
              <a:t>залучатись як експерт органами у кримінальному </a:t>
            </a:r>
            <a:r>
              <a:rPr lang="uk-UA" sz="2200" dirty="0" smtClean="0"/>
              <a:t>провадженні та займатися </a:t>
            </a:r>
            <a:r>
              <a:rPr lang="uk-UA" sz="2200" dirty="0"/>
              <a:t>адвокатською </a:t>
            </a:r>
            <a:r>
              <a:rPr lang="uk-UA" sz="2200" dirty="0" smtClean="0"/>
              <a:t>діяльністю</a:t>
            </a:r>
          </a:p>
          <a:p>
            <a:pPr lvl="4"/>
            <a:r>
              <a:rPr lang="uk-UA" sz="2200" dirty="0" smtClean="0"/>
              <a:t>входити </a:t>
            </a:r>
            <a:r>
              <a:rPr lang="uk-UA" sz="2200" dirty="0"/>
              <a:t>до складу керівництва, правління чи ради підприємства, установи, організації, що має на меті одержання </a:t>
            </a:r>
            <a:r>
              <a:rPr lang="uk-UA" sz="2200" dirty="0" smtClean="0"/>
              <a:t>прибутку</a:t>
            </a:r>
            <a:endParaRPr lang="uk-UA" sz="2200" dirty="0"/>
          </a:p>
          <a:p>
            <a:endParaRPr lang="uk-UA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36723" y="6164826"/>
            <a:ext cx="6489289" cy="545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solidFill>
                  <a:schemeClr val="tx1"/>
                </a:solidFill>
              </a:rPr>
              <a:t>Закон України </a:t>
            </a:r>
            <a:r>
              <a:rPr lang="uk-UA" i="1" dirty="0">
                <a:solidFill>
                  <a:schemeClr val="tx1"/>
                </a:solidFill>
              </a:rPr>
              <a:t>«Про статус народного депутата України»</a:t>
            </a:r>
          </a:p>
        </p:txBody>
      </p:sp>
    </p:spTree>
    <p:extLst>
      <p:ext uri="{BB962C8B-B14F-4D97-AF65-F5344CB8AC3E}">
        <p14:creationId xmlns:p14="http://schemas.microsoft.com/office/powerpoint/2010/main" val="327759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uk-UA" sz="2800" dirty="0"/>
              <a:t>Законодавча база діяльності та виборів народних депутатів України</a:t>
            </a:r>
            <a:endParaRPr lang="uk-UA" sz="3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8"/>
            <a:ext cx="8784201" cy="5093776"/>
          </a:xfrm>
        </p:spPr>
        <p:txBody>
          <a:bodyPr/>
          <a:lstStyle/>
          <a:p>
            <a:pPr marL="0" indent="0">
              <a:buNone/>
            </a:pPr>
            <a:endParaRPr lang="uk-UA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755648" y="1816608"/>
            <a:ext cx="5974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084933"/>
            <a:ext cx="9144000" cy="5724644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1003">
            <a:schemeClr val="lt1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sz="3200" dirty="0" smtClean="0"/>
          </a:p>
          <a:p>
            <a:pPr algn="ctr"/>
            <a:endParaRPr lang="ru-RU" sz="32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ctr"/>
            <a:endParaRPr lang="ru-RU" sz="4000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ЗАКОНОДАВСТВО </a:t>
            </a:r>
          </a:p>
          <a:p>
            <a:pPr algn="ctr"/>
            <a:r>
              <a:rPr lang="ru-RU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ПРО ВИБОРИ</a:t>
            </a:r>
          </a:p>
          <a:p>
            <a:pPr algn="ctr"/>
            <a:endParaRPr lang="ru-RU" sz="32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ctr"/>
            <a:endParaRPr lang="ru-RU" sz="32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4563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lvl="0" algn="ctr"/>
            <a:r>
              <a:rPr lang="uk-UA" sz="2800" dirty="0"/>
              <a:t>Законодавча база </a:t>
            </a:r>
            <a:r>
              <a:rPr lang="uk-UA" sz="2800" dirty="0" smtClean="0"/>
              <a:t>виборів</a:t>
            </a:r>
            <a:br>
              <a:rPr lang="uk-UA" sz="2800" dirty="0" smtClean="0"/>
            </a:br>
            <a:r>
              <a:rPr lang="uk-UA" sz="2800" dirty="0" smtClean="0"/>
              <a:t> </a:t>
            </a:r>
            <a:r>
              <a:rPr lang="uk-UA" sz="2800" dirty="0"/>
              <a:t>народних депутатів України</a:t>
            </a: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7"/>
            <a:ext cx="8784201" cy="4704735"/>
          </a:xfrm>
        </p:spPr>
        <p:txBody>
          <a:bodyPr/>
          <a:lstStyle/>
          <a:p>
            <a:r>
              <a:rPr lang="uk-UA" sz="2200" dirty="0" smtClean="0">
                <a:solidFill>
                  <a:schemeClr val="tx1"/>
                </a:solidFill>
              </a:rPr>
              <a:t>Конституція України</a:t>
            </a:r>
          </a:p>
          <a:p>
            <a:r>
              <a:rPr lang="uk-UA" sz="2200" dirty="0" smtClean="0">
                <a:solidFill>
                  <a:schemeClr val="tx1"/>
                </a:solidFill>
              </a:rPr>
              <a:t>Закон </a:t>
            </a:r>
            <a:r>
              <a:rPr lang="uk-UA" sz="2200" dirty="0"/>
              <a:t>України «Про вибори народних депутатів України</a:t>
            </a:r>
            <a:r>
              <a:rPr lang="uk-UA" sz="2200" dirty="0" smtClean="0"/>
              <a:t>»</a:t>
            </a:r>
          </a:p>
          <a:p>
            <a:r>
              <a:rPr lang="uk-UA" sz="2200" dirty="0" smtClean="0">
                <a:solidFill>
                  <a:schemeClr val="tx1"/>
                </a:solidFill>
              </a:rPr>
              <a:t>Закон </a:t>
            </a:r>
            <a:r>
              <a:rPr lang="uk-UA" sz="2200" dirty="0">
                <a:solidFill>
                  <a:schemeClr val="tx1"/>
                </a:solidFill>
              </a:rPr>
              <a:t>України </a:t>
            </a:r>
            <a:r>
              <a:rPr lang="uk-UA" sz="2200" dirty="0" smtClean="0">
                <a:solidFill>
                  <a:schemeClr val="tx1"/>
                </a:solidFill>
              </a:rPr>
              <a:t>«Про </a:t>
            </a:r>
            <a:r>
              <a:rPr lang="uk-UA" sz="2200" dirty="0">
                <a:solidFill>
                  <a:schemeClr val="tx1"/>
                </a:solidFill>
              </a:rPr>
              <a:t>Центральну виборчу </a:t>
            </a:r>
            <a:r>
              <a:rPr lang="uk-UA" sz="2200" dirty="0" smtClean="0">
                <a:solidFill>
                  <a:schemeClr val="tx1"/>
                </a:solidFill>
              </a:rPr>
              <a:t>комісію» </a:t>
            </a:r>
          </a:p>
          <a:p>
            <a:r>
              <a:rPr lang="uk-UA" sz="2200" dirty="0" smtClean="0">
                <a:solidFill>
                  <a:schemeClr val="tx1"/>
                </a:solidFill>
              </a:rPr>
              <a:t>Закон </a:t>
            </a:r>
            <a:r>
              <a:rPr lang="uk-UA" sz="2200" dirty="0">
                <a:solidFill>
                  <a:schemeClr val="tx1"/>
                </a:solidFill>
              </a:rPr>
              <a:t>України </a:t>
            </a:r>
            <a:r>
              <a:rPr lang="uk-UA" sz="2200" dirty="0" smtClean="0">
                <a:solidFill>
                  <a:schemeClr val="tx1"/>
                </a:solidFill>
              </a:rPr>
              <a:t>«Про </a:t>
            </a:r>
            <a:r>
              <a:rPr lang="uk-UA" sz="2200" dirty="0">
                <a:solidFill>
                  <a:schemeClr val="tx1"/>
                </a:solidFill>
              </a:rPr>
              <a:t>Державний реєстр </a:t>
            </a:r>
            <a:r>
              <a:rPr lang="uk-UA" sz="2200" dirty="0" smtClean="0">
                <a:solidFill>
                  <a:schemeClr val="tx1"/>
                </a:solidFill>
              </a:rPr>
              <a:t>виборців» </a:t>
            </a:r>
          </a:p>
          <a:p>
            <a:r>
              <a:rPr lang="uk-UA" sz="2200" dirty="0" smtClean="0">
                <a:solidFill>
                  <a:schemeClr val="tx1"/>
                </a:solidFill>
              </a:rPr>
              <a:t>інші закони України</a:t>
            </a:r>
          </a:p>
          <a:p>
            <a:r>
              <a:rPr lang="uk-UA" sz="2200" dirty="0" smtClean="0">
                <a:solidFill>
                  <a:schemeClr val="tx1"/>
                </a:solidFill>
              </a:rPr>
              <a:t>постанови </a:t>
            </a:r>
            <a:r>
              <a:rPr lang="uk-UA" sz="2200" dirty="0">
                <a:solidFill>
                  <a:schemeClr val="tx1"/>
                </a:solidFill>
              </a:rPr>
              <a:t>Верховної Ради України про призначення виборів </a:t>
            </a:r>
            <a:r>
              <a:rPr lang="uk-UA" sz="2200" dirty="0"/>
              <a:t>народних депутатів</a:t>
            </a:r>
            <a:endParaRPr lang="uk-UA" sz="2200" dirty="0" smtClean="0">
              <a:solidFill>
                <a:schemeClr val="tx1"/>
              </a:solidFill>
            </a:endParaRPr>
          </a:p>
          <a:p>
            <a:r>
              <a:rPr lang="uk-UA" sz="2200" dirty="0" smtClean="0">
                <a:solidFill>
                  <a:schemeClr val="tx1"/>
                </a:solidFill>
              </a:rPr>
              <a:t>інші акти </a:t>
            </a:r>
            <a:r>
              <a:rPr lang="uk-UA" sz="2200" dirty="0">
                <a:solidFill>
                  <a:schemeClr val="tx1"/>
                </a:solidFill>
              </a:rPr>
              <a:t>законодавства, </a:t>
            </a:r>
            <a:r>
              <a:rPr lang="uk-UA" sz="2200" dirty="0" smtClean="0">
                <a:solidFill>
                  <a:schemeClr val="tx1"/>
                </a:solidFill>
              </a:rPr>
              <a:t>прийняті </a:t>
            </a:r>
            <a:r>
              <a:rPr lang="uk-UA" sz="2200" dirty="0">
                <a:solidFill>
                  <a:schemeClr val="tx1"/>
                </a:solidFill>
              </a:rPr>
              <a:t>відповідно до Закону </a:t>
            </a:r>
            <a:r>
              <a:rPr lang="uk-UA" sz="2200" dirty="0" smtClean="0">
                <a:solidFill>
                  <a:schemeClr val="tx1"/>
                </a:solidFill>
              </a:rPr>
              <a:t>України </a:t>
            </a:r>
            <a:r>
              <a:rPr lang="uk-UA" sz="2200" dirty="0"/>
              <a:t>«Про вибори народних депутатів України»</a:t>
            </a:r>
            <a:endParaRPr lang="uk-UA" sz="2200" dirty="0" smtClean="0">
              <a:solidFill>
                <a:schemeClr val="tx1"/>
              </a:solidFill>
            </a:endParaRPr>
          </a:p>
          <a:p>
            <a:pPr lvl="1"/>
            <a:r>
              <a:rPr lang="uk-UA" sz="2200" dirty="0">
                <a:solidFill>
                  <a:schemeClr val="tx1"/>
                </a:solidFill>
              </a:rPr>
              <a:t>Постанова Центральної виборчої комісії «Про забезпечення тимчасової зміни місця голосування виборця без зміни його виборчої адреси»</a:t>
            </a:r>
            <a:r>
              <a:rPr lang="uk-UA" sz="2200" b="1" dirty="0">
                <a:solidFill>
                  <a:schemeClr val="tx1"/>
                </a:solidFill>
              </a:rPr>
              <a:t> </a:t>
            </a:r>
            <a:endParaRPr lang="uk-UA" sz="2200" dirty="0" smtClean="0">
              <a:solidFill>
                <a:schemeClr val="tx1"/>
              </a:solidFill>
              <a:ea typeface="+mn-ea"/>
            </a:endParaRPr>
          </a:p>
          <a:p>
            <a:endParaRPr lang="uk-UA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64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4634_slide">
  <a:themeElements>
    <a:clrScheme name="Тема Office 2">
      <a:dk1>
        <a:srgbClr val="000000"/>
      </a:dk1>
      <a:lt1>
        <a:srgbClr val="CCCCFF"/>
      </a:lt1>
      <a:dk2>
        <a:srgbClr val="000000"/>
      </a:dk2>
      <a:lt2>
        <a:srgbClr val="B2B2B2"/>
      </a:lt2>
      <a:accent1>
        <a:srgbClr val="764599"/>
      </a:accent1>
      <a:accent2>
        <a:srgbClr val="004799"/>
      </a:accent2>
      <a:accent3>
        <a:srgbClr val="E2E2FF"/>
      </a:accent3>
      <a:accent4>
        <a:srgbClr val="000000"/>
      </a:accent4>
      <a:accent5>
        <a:srgbClr val="BDB0CA"/>
      </a:accent5>
      <a:accent6>
        <a:srgbClr val="003F8A"/>
      </a:accent6>
      <a:hlink>
        <a:srgbClr val="000099"/>
      </a:hlink>
      <a:folHlink>
        <a:srgbClr val="731757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0000A6"/>
        </a:accent1>
        <a:accent2>
          <a:srgbClr val="3A238C"/>
        </a:accent2>
        <a:accent3>
          <a:srgbClr val="E2E2FF"/>
        </a:accent3>
        <a:accent4>
          <a:srgbClr val="000000"/>
        </a:accent4>
        <a:accent5>
          <a:srgbClr val="AAAAD0"/>
        </a:accent5>
        <a:accent6>
          <a:srgbClr val="341F7E"/>
        </a:accent6>
        <a:hlink>
          <a:srgbClr val="00008C"/>
        </a:hlink>
        <a:folHlink>
          <a:srgbClr val="4D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764599"/>
        </a:accent1>
        <a:accent2>
          <a:srgbClr val="004799"/>
        </a:accent2>
        <a:accent3>
          <a:srgbClr val="E2E2FF"/>
        </a:accent3>
        <a:accent4>
          <a:srgbClr val="000000"/>
        </a:accent4>
        <a:accent5>
          <a:srgbClr val="BDB0CA"/>
        </a:accent5>
        <a:accent6>
          <a:srgbClr val="003F8A"/>
        </a:accent6>
        <a:hlink>
          <a:srgbClr val="000099"/>
        </a:hlink>
        <a:folHlink>
          <a:srgbClr val="7317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804600"/>
        </a:accent1>
        <a:accent2>
          <a:srgbClr val="3D3D99"/>
        </a:accent2>
        <a:accent3>
          <a:srgbClr val="E2E2FF"/>
        </a:accent3>
        <a:accent4>
          <a:srgbClr val="000000"/>
        </a:accent4>
        <a:accent5>
          <a:srgbClr val="C0B0AA"/>
        </a:accent5>
        <a:accent6>
          <a:srgbClr val="36368A"/>
        </a:accent6>
        <a:hlink>
          <a:srgbClr val="73222A"/>
        </a:hlink>
        <a:folHlink>
          <a:srgbClr val="4C4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366629"/>
        </a:accent1>
        <a:accent2>
          <a:srgbClr val="735600"/>
        </a:accent2>
        <a:accent3>
          <a:srgbClr val="E2E2FF"/>
        </a:accent3>
        <a:accent4>
          <a:srgbClr val="000000"/>
        </a:accent4>
        <a:accent5>
          <a:srgbClr val="AEB8AC"/>
        </a:accent5>
        <a:accent6>
          <a:srgbClr val="684D00"/>
        </a:accent6>
        <a:hlink>
          <a:srgbClr val="000099"/>
        </a:hlink>
        <a:folHlink>
          <a:srgbClr val="801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00A6"/>
        </a:accent1>
        <a:accent2>
          <a:srgbClr val="3A238C"/>
        </a:accent2>
        <a:accent3>
          <a:srgbClr val="FFFFFF"/>
        </a:accent3>
        <a:accent4>
          <a:srgbClr val="000000"/>
        </a:accent4>
        <a:accent5>
          <a:srgbClr val="AAAAD0"/>
        </a:accent5>
        <a:accent6>
          <a:srgbClr val="341F7E"/>
        </a:accent6>
        <a:hlink>
          <a:srgbClr val="00008C"/>
        </a:hlink>
        <a:folHlink>
          <a:srgbClr val="4D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64599"/>
        </a:accent1>
        <a:accent2>
          <a:srgbClr val="004799"/>
        </a:accent2>
        <a:accent3>
          <a:srgbClr val="FFFFFF"/>
        </a:accent3>
        <a:accent4>
          <a:srgbClr val="000000"/>
        </a:accent4>
        <a:accent5>
          <a:srgbClr val="BDB0CA"/>
        </a:accent5>
        <a:accent6>
          <a:srgbClr val="003F8A"/>
        </a:accent6>
        <a:hlink>
          <a:srgbClr val="000099"/>
        </a:hlink>
        <a:folHlink>
          <a:srgbClr val="7317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4600"/>
        </a:accent1>
        <a:accent2>
          <a:srgbClr val="3D3D99"/>
        </a:accent2>
        <a:accent3>
          <a:srgbClr val="FFFFFF"/>
        </a:accent3>
        <a:accent4>
          <a:srgbClr val="000000"/>
        </a:accent4>
        <a:accent5>
          <a:srgbClr val="C0B0AA"/>
        </a:accent5>
        <a:accent6>
          <a:srgbClr val="36368A"/>
        </a:accent6>
        <a:hlink>
          <a:srgbClr val="73222A"/>
        </a:hlink>
        <a:folHlink>
          <a:srgbClr val="4C4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66629"/>
        </a:accent1>
        <a:accent2>
          <a:srgbClr val="735600"/>
        </a:accent2>
        <a:accent3>
          <a:srgbClr val="FFFFFF"/>
        </a:accent3>
        <a:accent4>
          <a:srgbClr val="000000"/>
        </a:accent4>
        <a:accent5>
          <a:srgbClr val="AEB8AC"/>
        </a:accent5>
        <a:accent6>
          <a:srgbClr val="684D00"/>
        </a:accent6>
        <a:hlink>
          <a:srgbClr val="000099"/>
        </a:hlink>
        <a:folHlink>
          <a:srgbClr val="8019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CCFF"/>
      </a:lt1>
      <a:dk2>
        <a:srgbClr val="000000"/>
      </a:dk2>
      <a:lt2>
        <a:srgbClr val="B2B2B2"/>
      </a:lt2>
      <a:accent1>
        <a:srgbClr val="764599"/>
      </a:accent1>
      <a:accent2>
        <a:srgbClr val="004799"/>
      </a:accent2>
      <a:accent3>
        <a:srgbClr val="E2E2FF"/>
      </a:accent3>
      <a:accent4>
        <a:srgbClr val="000000"/>
      </a:accent4>
      <a:accent5>
        <a:srgbClr val="BDB0CA"/>
      </a:accent5>
      <a:accent6>
        <a:srgbClr val="003F8A"/>
      </a:accent6>
      <a:hlink>
        <a:srgbClr val="000099"/>
      </a:hlink>
      <a:folHlink>
        <a:srgbClr val="731757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0000A6"/>
        </a:accent1>
        <a:accent2>
          <a:srgbClr val="3A238C"/>
        </a:accent2>
        <a:accent3>
          <a:srgbClr val="E2E2FF"/>
        </a:accent3>
        <a:accent4>
          <a:srgbClr val="000000"/>
        </a:accent4>
        <a:accent5>
          <a:srgbClr val="AAAAD0"/>
        </a:accent5>
        <a:accent6>
          <a:srgbClr val="341F7E"/>
        </a:accent6>
        <a:hlink>
          <a:srgbClr val="00008C"/>
        </a:hlink>
        <a:folHlink>
          <a:srgbClr val="4D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764599"/>
        </a:accent1>
        <a:accent2>
          <a:srgbClr val="004799"/>
        </a:accent2>
        <a:accent3>
          <a:srgbClr val="E2E2FF"/>
        </a:accent3>
        <a:accent4>
          <a:srgbClr val="000000"/>
        </a:accent4>
        <a:accent5>
          <a:srgbClr val="BDB0CA"/>
        </a:accent5>
        <a:accent6>
          <a:srgbClr val="003F8A"/>
        </a:accent6>
        <a:hlink>
          <a:srgbClr val="000099"/>
        </a:hlink>
        <a:folHlink>
          <a:srgbClr val="7317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804600"/>
        </a:accent1>
        <a:accent2>
          <a:srgbClr val="3D3D99"/>
        </a:accent2>
        <a:accent3>
          <a:srgbClr val="E2E2FF"/>
        </a:accent3>
        <a:accent4>
          <a:srgbClr val="000000"/>
        </a:accent4>
        <a:accent5>
          <a:srgbClr val="C0B0AA"/>
        </a:accent5>
        <a:accent6>
          <a:srgbClr val="36368A"/>
        </a:accent6>
        <a:hlink>
          <a:srgbClr val="73222A"/>
        </a:hlink>
        <a:folHlink>
          <a:srgbClr val="4C4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366629"/>
        </a:accent1>
        <a:accent2>
          <a:srgbClr val="735600"/>
        </a:accent2>
        <a:accent3>
          <a:srgbClr val="E2E2FF"/>
        </a:accent3>
        <a:accent4>
          <a:srgbClr val="000000"/>
        </a:accent4>
        <a:accent5>
          <a:srgbClr val="AEB8AC"/>
        </a:accent5>
        <a:accent6>
          <a:srgbClr val="684D00"/>
        </a:accent6>
        <a:hlink>
          <a:srgbClr val="000099"/>
        </a:hlink>
        <a:folHlink>
          <a:srgbClr val="801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00A6"/>
        </a:accent1>
        <a:accent2>
          <a:srgbClr val="3A238C"/>
        </a:accent2>
        <a:accent3>
          <a:srgbClr val="FFFFFF"/>
        </a:accent3>
        <a:accent4>
          <a:srgbClr val="000000"/>
        </a:accent4>
        <a:accent5>
          <a:srgbClr val="AAAAD0"/>
        </a:accent5>
        <a:accent6>
          <a:srgbClr val="341F7E"/>
        </a:accent6>
        <a:hlink>
          <a:srgbClr val="00008C"/>
        </a:hlink>
        <a:folHlink>
          <a:srgbClr val="4D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64599"/>
        </a:accent1>
        <a:accent2>
          <a:srgbClr val="004799"/>
        </a:accent2>
        <a:accent3>
          <a:srgbClr val="FFFFFF"/>
        </a:accent3>
        <a:accent4>
          <a:srgbClr val="000000"/>
        </a:accent4>
        <a:accent5>
          <a:srgbClr val="BDB0CA"/>
        </a:accent5>
        <a:accent6>
          <a:srgbClr val="003F8A"/>
        </a:accent6>
        <a:hlink>
          <a:srgbClr val="000099"/>
        </a:hlink>
        <a:folHlink>
          <a:srgbClr val="7317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4600"/>
        </a:accent1>
        <a:accent2>
          <a:srgbClr val="3D3D99"/>
        </a:accent2>
        <a:accent3>
          <a:srgbClr val="FFFFFF"/>
        </a:accent3>
        <a:accent4>
          <a:srgbClr val="000000"/>
        </a:accent4>
        <a:accent5>
          <a:srgbClr val="C0B0AA"/>
        </a:accent5>
        <a:accent6>
          <a:srgbClr val="36368A"/>
        </a:accent6>
        <a:hlink>
          <a:srgbClr val="73222A"/>
        </a:hlink>
        <a:folHlink>
          <a:srgbClr val="4C4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66629"/>
        </a:accent1>
        <a:accent2>
          <a:srgbClr val="735600"/>
        </a:accent2>
        <a:accent3>
          <a:srgbClr val="FFFFFF"/>
        </a:accent3>
        <a:accent4>
          <a:srgbClr val="000000"/>
        </a:accent4>
        <a:accent5>
          <a:srgbClr val="AEB8AC"/>
        </a:accent5>
        <a:accent6>
          <a:srgbClr val="684D00"/>
        </a:accent6>
        <a:hlink>
          <a:srgbClr val="000099"/>
        </a:hlink>
        <a:folHlink>
          <a:srgbClr val="8019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ind_4634_slide</Template>
  <TotalTime>507</TotalTime>
  <Words>2099</Words>
  <Application>Microsoft Office PowerPoint</Application>
  <PresentationFormat>Экран (4:3)</PresentationFormat>
  <Paragraphs>301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45</vt:i4>
      </vt:variant>
    </vt:vector>
  </HeadingPairs>
  <TitlesOfParts>
    <vt:vector size="47" baseType="lpstr">
      <vt:lpstr>ind_4634_slide</vt:lpstr>
      <vt:lpstr>1_Default Design</vt:lpstr>
      <vt:lpstr>Українська бібліотечна асоціація   Цикл вебінарів «Бібліотека і виборчий процес»      2014</vt:lpstr>
      <vt:lpstr>Тема 4.  Вибори народних депутатів до Верховної Ради України</vt:lpstr>
      <vt:lpstr>План</vt:lpstr>
      <vt:lpstr>Народний депутат України. Статус та діяльність. </vt:lpstr>
      <vt:lpstr>Народний депутат України. Статус та діяльність</vt:lpstr>
      <vt:lpstr>Народний депутат України. Статус та діяльність</vt:lpstr>
      <vt:lpstr>Народний депутат України. Статус та діяльність</vt:lpstr>
      <vt:lpstr> Законодавча база діяльності та виборів народних депутатів України</vt:lpstr>
      <vt:lpstr>Законодавча база виборів  народних депутатів України</vt:lpstr>
      <vt:lpstr>Вибори народних депутатів України.  Загальні положення</vt:lpstr>
      <vt:lpstr>Вибори народних депутатів України.  Загальні положення</vt:lpstr>
      <vt:lpstr>Вибори народних депутатів України.  Загальні положення</vt:lpstr>
      <vt:lpstr>Суб’єкти та етапи виборчого процесу  виборів народних депутатів України </vt:lpstr>
      <vt:lpstr>Суб’єкти та етапи виборчого процесу </vt:lpstr>
      <vt:lpstr>Суб’єкти та етапи виборчого процесу </vt:lpstr>
      <vt:lpstr>Суб’єкти та етапи виборчого процесу </vt:lpstr>
      <vt:lpstr>Права громадян України як виборців у виборах народних депутатів України </vt:lpstr>
      <vt:lpstr>Права громадян України як виборців </vt:lpstr>
      <vt:lpstr>Права громадян України як виборців </vt:lpstr>
      <vt:lpstr>Права громадян України як виборців </vt:lpstr>
      <vt:lpstr>Права громадян України як виборців </vt:lpstr>
      <vt:lpstr>Права громадян України як виборців </vt:lpstr>
      <vt:lpstr>Права громадян України як виборців </vt:lpstr>
      <vt:lpstr>Права та вимоги до кандидатів в депутати. Висування та реєстрація </vt:lpstr>
      <vt:lpstr>Права та вимоги до кандидатів в депутати. Висування та реєстрація</vt:lpstr>
      <vt:lpstr>Права та вимоги до кандидатів в депутати. Висування та реєстрація</vt:lpstr>
      <vt:lpstr>Передвиборна агітація </vt:lpstr>
      <vt:lpstr>Передвиборна агітація </vt:lpstr>
      <vt:lpstr>Передвиборна агітація </vt:lpstr>
      <vt:lpstr>Передвиборна агітація </vt:lpstr>
      <vt:lpstr>Виборчі округи, виборчі дільниці та виборчі комісії </vt:lpstr>
      <vt:lpstr>Виборчі округи, виборчі дільниці та виборчі комісії </vt:lpstr>
      <vt:lpstr>Виборчі округи, виборчі дільниці та виборчі комісії </vt:lpstr>
      <vt:lpstr>Виборчі округи, виборчі дільниці та виборчі комісії </vt:lpstr>
      <vt:lpstr>Голосування. Підрахунок голосів </vt:lpstr>
      <vt:lpstr>Голосування. Підрахунок голосів </vt:lpstr>
      <vt:lpstr>Голосування. Підрахунок голосів </vt:lpstr>
      <vt:lpstr>Голосування. Підрахунок голосів </vt:lpstr>
      <vt:lpstr>Голосування. Підрахунок голосів </vt:lpstr>
      <vt:lpstr>Голосування. Підрахунок голосів </vt:lpstr>
      <vt:lpstr>Голосування. Підрахунок голосів </vt:lpstr>
      <vt:lpstr>Голосування. Підрахунок голосів</vt:lpstr>
      <vt:lpstr>Голосування. Підрахунок голосів</vt:lpstr>
      <vt:lpstr>Парламентські вибори в Україні 2014 р. </vt:lpstr>
      <vt:lpstr>Парламентські вибори в Україні 2014 р.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Вибори Президента України</dc:title>
  <dc:creator>Анюта</dc:creator>
  <cp:lastModifiedBy>admin</cp:lastModifiedBy>
  <cp:revision>109</cp:revision>
  <dcterms:created xsi:type="dcterms:W3CDTF">2014-08-27T13:52:07Z</dcterms:created>
  <dcterms:modified xsi:type="dcterms:W3CDTF">2014-09-09T09:50:39Z</dcterms:modified>
</cp:coreProperties>
</file>